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4" r:id="rId5"/>
    <p:sldId id="265" r:id="rId6"/>
    <p:sldId id="261" r:id="rId7"/>
    <p:sldId id="262" r:id="rId8"/>
    <p:sldId id="267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8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3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3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9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8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4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9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6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6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3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0703-E2D1-4FF8-90D6-90775FFAB57C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0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D0703-E2D1-4FF8-90D6-90775FFAB57C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A48B-1634-4660-8AA8-5B144E39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1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0" y="36108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02624" cy="1827635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Постарайтесь всё понять, </a:t>
            </a:r>
            <a:br>
              <a:rPr lang="ru-RU" sz="49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Будем много мы решать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Устный счет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-66640" y="33338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363272" cy="1008112"/>
          </a:xfrm>
        </p:spPr>
        <p:txBody>
          <a:bodyPr>
            <a:normAutofit fontScale="90000"/>
          </a:bodyPr>
          <a:lstStyle/>
          <a:p>
            <a:r>
              <a:rPr lang="x-none" sz="3600" b="1">
                <a:solidFill>
                  <a:srgbClr val="FF0000"/>
                </a:solidFill>
              </a:rPr>
              <a:t>– Впишите недостающие цифры в примеры: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720080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2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0" y="36108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Найдите в каждом ряду </a:t>
            </a:r>
            <a:r>
              <a:rPr lang="x-none" sz="4000" b="1" smtClean="0">
                <a:solidFill>
                  <a:srgbClr val="FF0000"/>
                </a:solidFill>
              </a:rPr>
              <a:t>«лишн</a:t>
            </a:r>
            <a:r>
              <a:rPr lang="ru-RU" sz="4000" b="1" dirty="0" smtClean="0">
                <a:solidFill>
                  <a:srgbClr val="FF0000"/>
                </a:solidFill>
              </a:rPr>
              <a:t>ее</a:t>
            </a:r>
            <a:r>
              <a:rPr lang="x-none" sz="4000" b="1" smtClean="0">
                <a:solidFill>
                  <a:srgbClr val="FF0000"/>
                </a:solidFill>
              </a:rPr>
              <a:t>»</a:t>
            </a:r>
            <a:r>
              <a:rPr lang="ru-RU" sz="4000" b="1" dirty="0" smtClean="0">
                <a:solidFill>
                  <a:srgbClr val="FF0000"/>
                </a:solidFill>
              </a:rPr>
              <a:t> число</a:t>
            </a:r>
            <a:r>
              <a:rPr lang="x-none" sz="4000" b="1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8075240" cy="3633267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40, 8, 90, 16, 20;         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50, 70, 14, 20, 90;            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7, 5, 3, 9, 15, </a:t>
            </a:r>
            <a:r>
              <a:rPr lang="ru-RU" b="1" dirty="0" smtClean="0">
                <a:solidFill>
                  <a:srgbClr val="0070C0"/>
                </a:solidFill>
              </a:rPr>
              <a:t>6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53"/>
            <a:ext cx="9144000" cy="679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– Решите задачу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6490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 кассе кинотеатра было 98 билетов. Продали 60 взрослых и 8 детских билетов. </a:t>
            </a:r>
            <a:r>
              <a:rPr lang="ru-RU" sz="3600" b="1" dirty="0" smtClean="0">
                <a:solidFill>
                  <a:srgbClr val="FF0000"/>
                </a:solidFill>
              </a:rPr>
              <a:t>Сколько билетов осталось в кассе?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53"/>
            <a:ext cx="9144000" cy="679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x-none" b="1" smtClean="0">
                <a:solidFill>
                  <a:srgbClr val="FF0000"/>
                </a:solidFill>
              </a:rPr>
              <a:t>– Выберите нужную картинку.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92897"/>
            <a:ext cx="7344816" cy="3312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90774"/>
            <a:ext cx="6840760" cy="3414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8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-53686" y="-1759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366" y="1268760"/>
            <a:ext cx="7015083" cy="864096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Давай подумаем</a:t>
            </a:r>
            <a:r>
              <a:rPr lang="ru-RU" sz="5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!</a:t>
            </a:r>
            <a:endParaRPr lang="ru-RU" sz="54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40439"/>
            <a:ext cx="1091613" cy="654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16065" y="2327056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3173" y="2295406"/>
            <a:ext cx="6325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b="1">
                <a:solidFill>
                  <a:srgbClr val="C00000"/>
                </a:solidFill>
              </a:rPr>
              <a:t>– Рассмотрите </a:t>
            </a:r>
            <a:r>
              <a:rPr lang="x-none" sz="2400" b="1" smtClean="0">
                <a:solidFill>
                  <a:srgbClr val="C00000"/>
                </a:solidFill>
              </a:rPr>
              <a:t>да</a:t>
            </a:r>
            <a:r>
              <a:rPr lang="ru-RU" sz="2400" b="1" dirty="0" err="1" smtClean="0">
                <a:solidFill>
                  <a:srgbClr val="C00000"/>
                </a:solidFill>
              </a:rPr>
              <a:t>нное</a:t>
            </a:r>
            <a:r>
              <a:rPr lang="ru-RU" sz="2400" b="1" dirty="0" smtClean="0">
                <a:solidFill>
                  <a:srgbClr val="C00000"/>
                </a:solidFill>
              </a:rPr>
              <a:t> в учебнике задание на стр.55.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-Сколько ёлочек в аллеях?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850276"/>
            <a:ext cx="8136904" cy="380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x-none" smtClean="0">
                <a:effectLst/>
                <a:latin typeface="Times New Roman"/>
                <a:ea typeface="Calibri"/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653136"/>
            <a:ext cx="6696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x-none" sz="2400" b="1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– </a:t>
            </a:r>
            <a:r>
              <a:rPr lang="x-none" sz="2400" smtClean="0"/>
              <a:t> </a:t>
            </a:r>
            <a:r>
              <a:rPr lang="x-none" sz="2400" b="1">
                <a:solidFill>
                  <a:srgbClr val="FF0000"/>
                </a:solidFill>
              </a:rPr>
              <a:t>Объясните, что обозначают выражения, используя данный рисунок.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x-none" sz="2400" b="1" smtClean="0">
                <a:solidFill>
                  <a:srgbClr val="FF0000"/>
                </a:solidFill>
              </a:rPr>
              <a:t>– </a:t>
            </a:r>
            <a:r>
              <a:rPr lang="x-none" sz="2400" b="1">
                <a:solidFill>
                  <a:srgbClr val="FF0000"/>
                </a:solidFill>
              </a:rPr>
              <a:t>Какое выражение более </a:t>
            </a:r>
            <a:r>
              <a:rPr lang="x-none" sz="2400" b="1" smtClean="0">
                <a:solidFill>
                  <a:srgbClr val="FF0000"/>
                </a:solidFill>
              </a:rPr>
              <a:t>удобно</a:t>
            </a:r>
            <a:r>
              <a:rPr lang="ru-RU" sz="2400" b="1" dirty="0" smtClean="0">
                <a:solidFill>
                  <a:srgbClr val="FF0000"/>
                </a:solidFill>
              </a:rPr>
              <a:t> и быстро</a:t>
            </a:r>
            <a:r>
              <a:rPr lang="x-none" sz="2400" b="1" smtClean="0">
                <a:solidFill>
                  <a:srgbClr val="FF0000"/>
                </a:solidFill>
              </a:rPr>
              <a:t> </a:t>
            </a:r>
            <a:r>
              <a:rPr lang="x-none" sz="2400" b="1">
                <a:solidFill>
                  <a:srgbClr val="FF0000"/>
                </a:solidFill>
              </a:rPr>
              <a:t>в записи?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x-none" sz="2400" b="1" smtClean="0">
                <a:solidFill>
                  <a:srgbClr val="00B050"/>
                </a:solidFill>
                <a:effectLst/>
                <a:latin typeface="Times New Roman"/>
                <a:ea typeface="Calibri"/>
              </a:rPr>
              <a:t>– Прочитайте тему урока на доске.</a:t>
            </a:r>
            <a:endParaRPr lang="ru-RU" sz="2400" b="1" dirty="0">
              <a:solidFill>
                <a:srgbClr val="00B050"/>
              </a:solidFill>
              <a:effectLst/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1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0" y="36108"/>
            <a:ext cx="91821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07099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Тема урока: Умножение </a:t>
            </a:r>
            <a:r>
              <a:rPr lang="ru-RU" sz="4000" b="1" dirty="0">
                <a:solidFill>
                  <a:srgbClr val="C00000"/>
                </a:solidFill>
              </a:rPr>
              <a:t>и деление </a:t>
            </a:r>
            <a:r>
              <a:rPr lang="ru-RU" sz="4000" b="1" dirty="0" smtClean="0">
                <a:solidFill>
                  <a:srgbClr val="C00000"/>
                </a:solidFill>
              </a:rPr>
              <a:t>на 9. </a:t>
            </a:r>
            <a:r>
              <a:rPr lang="ru-RU" sz="4000" b="1" smtClean="0">
                <a:solidFill>
                  <a:srgbClr val="C00000"/>
                </a:solidFill>
              </a:rPr>
              <a:t>Девятая </a:t>
            </a:r>
            <a:r>
              <a:rPr lang="ru-RU" sz="4000" b="1" dirty="0" smtClean="0">
                <a:solidFill>
                  <a:srgbClr val="C00000"/>
                </a:solidFill>
              </a:rPr>
              <a:t>часть числа</a:t>
            </a:r>
            <a:r>
              <a:rPr lang="ru-RU" sz="40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77152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0" u="none" strike="noStrike" baseline="0" dirty="0" smtClean="0">
                <a:solidFill>
                  <a:srgbClr val="7030A0"/>
                </a:solidFill>
                <a:latin typeface="Times New Roman"/>
              </a:rPr>
              <a:t>Определите цели урока.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/>
              </a:rPr>
              <a:t>-Начнем изучать…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/>
              </a:rPr>
              <a:t>-</a:t>
            </a:r>
            <a:r>
              <a:rPr lang="ru-RU" b="1" dirty="0" smtClean="0">
                <a:solidFill>
                  <a:srgbClr val="00B0F0"/>
                </a:solidFill>
                <a:latin typeface="Times New Roman"/>
              </a:rPr>
              <a:t>Откроем…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/>
              </a:rPr>
              <a:t>-Закрепим…</a:t>
            </a:r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Times New Roman"/>
              </a:rPr>
              <a:t>-Повторим…</a:t>
            </a:r>
          </a:p>
          <a:p>
            <a:pPr marL="0" indent="0">
              <a:buNone/>
            </a:pPr>
            <a:endParaRPr lang="ru-RU" b="1" dirty="0" smtClean="0">
              <a:solidFill>
                <a:srgbClr val="00B0F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69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251"/>
            <a:ext cx="9142413" cy="679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8598310" cy="1143000"/>
          </a:xfrm>
        </p:spPr>
        <p:txBody>
          <a:bodyPr>
            <a:normAutofit fontScale="90000"/>
          </a:bodyPr>
          <a:lstStyle/>
          <a:p>
            <a:r>
              <a:rPr lang="x-none" sz="3200" b="1" smtClean="0">
                <a:solidFill>
                  <a:srgbClr val="FF0000"/>
                </a:solidFill>
              </a:rPr>
              <a:t>Обратите внимание на то, как изменяются цифры разряда единиц и цифры разряда десятков в значениях произведений этого столбика.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288032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3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/>
          <a:stretch>
            <a:fillRect/>
          </a:stretch>
        </p:blipFill>
        <p:spPr bwMode="auto">
          <a:xfrm>
            <a:off x="0" y="36108"/>
            <a:ext cx="9182100" cy="6824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141277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Продолжи предложения: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37052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Сегодня на уроке: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F0"/>
                </a:solidFill>
              </a:rPr>
              <a:t> мы узнали…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F0"/>
                </a:solidFill>
              </a:rPr>
              <a:t>мы учились…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- мы смогли…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B0F0"/>
                </a:solidFill>
              </a:rPr>
              <a:t>было трудно…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-урок понравился, потому что…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- дома надо поработать над…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208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Постарайтесь всё понять,  Будем много мы решать Устный счет</vt:lpstr>
      <vt:lpstr>– Впишите недостающие цифры в примеры: </vt:lpstr>
      <vt:lpstr>    Найдите в каждом ряду «лишнее» число?</vt:lpstr>
      <vt:lpstr>– Решите задачу.</vt:lpstr>
      <vt:lpstr>– Выберите нужную картинку. </vt:lpstr>
      <vt:lpstr>Давай подумаем!</vt:lpstr>
      <vt:lpstr>Тема урока: Умножение и деление на 9. Девятая часть числа. </vt:lpstr>
      <vt:lpstr>Обратите внимание на то, как изменяются цифры разряда единиц и цифры разряда десятков в значениях произведений этого столбика.</vt:lpstr>
      <vt:lpstr>Продолжи предложения: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Постарайтесь всё понять,  Будем много мы решать Устный счет</dc:title>
  <dc:creator>темирлан</dc:creator>
  <cp:lastModifiedBy>темирлан</cp:lastModifiedBy>
  <cp:revision>7</cp:revision>
  <dcterms:created xsi:type="dcterms:W3CDTF">2016-11-25T07:05:07Z</dcterms:created>
  <dcterms:modified xsi:type="dcterms:W3CDTF">2017-01-17T19:29:49Z</dcterms:modified>
</cp:coreProperties>
</file>