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1" r:id="rId3"/>
    <p:sldId id="263" r:id="rId4"/>
    <p:sldId id="265" r:id="rId5"/>
    <p:sldId id="267" r:id="rId6"/>
    <p:sldId id="268" r:id="rId7"/>
    <p:sldId id="269" r:id="rId8"/>
    <p:sldId id="270" r:id="rId9"/>
    <p:sldId id="271" r:id="rId10"/>
    <p:sldId id="273" r:id="rId11"/>
    <p:sldId id="275"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90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Tree>
    <p:extLst>
      <p:ext uri="{BB962C8B-B14F-4D97-AF65-F5344CB8AC3E}">
        <p14:creationId xmlns:p14="http://schemas.microsoft.com/office/powerpoint/2010/main" val="32310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407325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451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1202485"/>
          </a:xfrm>
          <a:prstGeom prst="rect">
            <a:avLst/>
          </a:prstGeom>
        </p:spPr>
        <p:txBody>
          <a:bodyPr/>
          <a:lstStyle/>
          <a:p>
            <a:r>
              <a:rPr lang="ru-RU" smtClean="0"/>
              <a:t>Образец заголовка</a:t>
            </a:r>
            <a:endParaRPr lang="en-US"/>
          </a:p>
        </p:txBody>
      </p:sp>
      <p:sp>
        <p:nvSpPr>
          <p:cNvPr id="3" name="Content Placeholder 2"/>
          <p:cNvSpPr>
            <a:spLocks noGrp="1"/>
          </p:cNvSpPr>
          <p:nvPr>
            <p:ph idx="1"/>
          </p:nvPr>
        </p:nvSpPr>
        <p:spPr>
          <a:xfrm>
            <a:off x="1463040" y="2119257"/>
            <a:ext cx="6196405" cy="3603812"/>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a:xfrm>
            <a:off x="6454588" y="5809152"/>
            <a:ext cx="1213821" cy="365125"/>
          </a:xfrm>
          <a:prstGeom prst="rect">
            <a:avLst/>
          </a:prstGeom>
        </p:spPr>
        <p:txBody>
          <a:bodyPr/>
          <a:lstStyle/>
          <a:p>
            <a:fld id="{A5639A5E-51C1-4B13-8501-076D851228DD}" type="datetimeFigureOut">
              <a:rPr lang="ru-RU" smtClean="0"/>
              <a:t>15.03.2018</a:t>
            </a:fld>
            <a:endParaRPr lang="ru-RU"/>
          </a:p>
        </p:txBody>
      </p:sp>
      <p:sp>
        <p:nvSpPr>
          <p:cNvPr id="5" name="Footer Placeholder 4"/>
          <p:cNvSpPr>
            <a:spLocks noGrp="1"/>
          </p:cNvSpPr>
          <p:nvPr>
            <p:ph type="ftr" sz="quarter" idx="11"/>
          </p:nvPr>
        </p:nvSpPr>
        <p:spPr>
          <a:xfrm>
            <a:off x="914401" y="5809152"/>
            <a:ext cx="5540188" cy="365125"/>
          </a:xfrm>
          <a:prstGeom prst="rect">
            <a:avLst/>
          </a:prstGeom>
        </p:spPr>
        <p:txBody>
          <a:bodyPr/>
          <a:lstStyle/>
          <a:p>
            <a:endParaRPr lang="ru-RU"/>
          </a:p>
        </p:txBody>
      </p:sp>
      <p:sp>
        <p:nvSpPr>
          <p:cNvPr id="6" name="Slide Number Placeholder 5"/>
          <p:cNvSpPr>
            <a:spLocks noGrp="1"/>
          </p:cNvSpPr>
          <p:nvPr>
            <p:ph type="sldNum" sz="quarter" idx="12"/>
          </p:nvPr>
        </p:nvSpPr>
        <p:spPr>
          <a:xfrm>
            <a:off x="7670202" y="5809152"/>
            <a:ext cx="554023" cy="365125"/>
          </a:xfrm>
          <a:prstGeom prst="rect">
            <a:avLst/>
          </a:prstGeom>
        </p:spPr>
        <p:txBody>
          <a:bodyPr/>
          <a:lstStyle/>
          <a:p>
            <a:fld id="{D45EDB32-0AE0-4DDE-ADC2-B70BDAAD213C}" type="slidenum">
              <a:rPr lang="ru-RU" smtClean="0"/>
              <a:t>‹#›</a:t>
            </a:fld>
            <a:endParaRPr lang="ru-RU"/>
          </a:p>
        </p:txBody>
      </p:sp>
    </p:spTree>
    <p:extLst>
      <p:ext uri="{BB962C8B-B14F-4D97-AF65-F5344CB8AC3E}">
        <p14:creationId xmlns:p14="http://schemas.microsoft.com/office/powerpoint/2010/main" val="3547317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FF99">
            <a:alpha val="68627"/>
          </a:srgbClr>
        </a:solidFill>
        <a:effectLst/>
      </p:bgPr>
    </p:bg>
    <p:spTree>
      <p:nvGrpSpPr>
        <p:cNvPr id="1" name=""/>
        <p:cNvGrpSpPr/>
        <p:nvPr/>
      </p:nvGrpSpPr>
      <p:grpSpPr>
        <a:xfrm>
          <a:off x="0" y="0"/>
          <a:ext cx="0" cy="0"/>
          <a:chOff x="0" y="0"/>
          <a:chExt cx="0" cy="0"/>
        </a:xfrm>
      </p:grpSpPr>
      <p:sp>
        <p:nvSpPr>
          <p:cNvPr id="9" name="Прямоугольник с двумя скругленными соседними углами 8"/>
          <p:cNvSpPr/>
          <p:nvPr/>
        </p:nvSpPr>
        <p:spPr>
          <a:xfrm>
            <a:off x="323528" y="332656"/>
            <a:ext cx="8496944" cy="6192688"/>
          </a:xfrm>
          <a:prstGeom prst="round2SameRect">
            <a:avLst/>
          </a:prstGeom>
          <a:effectLst>
            <a:glow rad="1397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ru-RU">
              <a:solidFill>
                <a:prstClr val="black"/>
              </a:solidFill>
            </a:endParaRPr>
          </a:p>
        </p:txBody>
      </p:sp>
      <p:pic>
        <p:nvPicPr>
          <p:cNvPr id="12" name="Рисунок 11" descr="03cd1b9cf6be.png"/>
          <p:cNvPicPr>
            <a:picLocks noChangeAspect="1"/>
          </p:cNvPicPr>
          <p:nvPr/>
        </p:nvPicPr>
        <p:blipFill>
          <a:blip r:embed="rId6" cstate="print"/>
          <a:stretch>
            <a:fillRect/>
          </a:stretch>
        </p:blipFill>
        <p:spPr>
          <a:xfrm>
            <a:off x="1331640" y="5974112"/>
            <a:ext cx="2051719" cy="883888"/>
          </a:xfrm>
          <a:prstGeom prst="rect">
            <a:avLst/>
          </a:prstGeom>
        </p:spPr>
      </p:pic>
      <p:pic>
        <p:nvPicPr>
          <p:cNvPr id="13" name="Рисунок 12" descr="03cd1b9cf6be.png"/>
          <p:cNvPicPr>
            <a:picLocks noChangeAspect="1"/>
          </p:cNvPicPr>
          <p:nvPr/>
        </p:nvPicPr>
        <p:blipFill>
          <a:blip r:embed="rId6" cstate="print"/>
          <a:stretch>
            <a:fillRect/>
          </a:stretch>
        </p:blipFill>
        <p:spPr>
          <a:xfrm>
            <a:off x="3203848" y="5974112"/>
            <a:ext cx="2051719" cy="883888"/>
          </a:xfrm>
          <a:prstGeom prst="rect">
            <a:avLst/>
          </a:prstGeom>
        </p:spPr>
      </p:pic>
      <p:pic>
        <p:nvPicPr>
          <p:cNvPr id="14" name="Рисунок 13" descr="03cd1b9cf6be.png"/>
          <p:cNvPicPr>
            <a:picLocks noChangeAspect="1"/>
          </p:cNvPicPr>
          <p:nvPr/>
        </p:nvPicPr>
        <p:blipFill>
          <a:blip r:embed="rId6" cstate="print"/>
          <a:stretch>
            <a:fillRect/>
          </a:stretch>
        </p:blipFill>
        <p:spPr>
          <a:xfrm>
            <a:off x="5148064" y="5974112"/>
            <a:ext cx="2051719" cy="883888"/>
          </a:xfrm>
          <a:prstGeom prst="rect">
            <a:avLst/>
          </a:prstGeom>
        </p:spPr>
      </p:pic>
      <p:pic>
        <p:nvPicPr>
          <p:cNvPr id="15" name="Рисунок 14" descr="03cd1b9cf6be.png"/>
          <p:cNvPicPr>
            <a:picLocks noChangeAspect="1"/>
          </p:cNvPicPr>
          <p:nvPr/>
        </p:nvPicPr>
        <p:blipFill>
          <a:blip r:embed="rId6" cstate="print"/>
          <a:stretch>
            <a:fillRect/>
          </a:stretch>
        </p:blipFill>
        <p:spPr>
          <a:xfrm>
            <a:off x="7092281" y="5974112"/>
            <a:ext cx="2051719" cy="883888"/>
          </a:xfrm>
          <a:prstGeom prst="rect">
            <a:avLst/>
          </a:prstGeom>
        </p:spPr>
      </p:pic>
      <p:pic>
        <p:nvPicPr>
          <p:cNvPr id="16" name="Рисунок 15" descr="03cd1b9cf6be.png"/>
          <p:cNvPicPr>
            <a:picLocks noChangeAspect="1"/>
          </p:cNvPicPr>
          <p:nvPr/>
        </p:nvPicPr>
        <p:blipFill>
          <a:blip r:embed="rId6" cstate="print"/>
          <a:stretch>
            <a:fillRect/>
          </a:stretch>
        </p:blipFill>
        <p:spPr>
          <a:xfrm>
            <a:off x="0" y="5974112"/>
            <a:ext cx="2051719" cy="883888"/>
          </a:xfrm>
          <a:prstGeom prst="rect">
            <a:avLst/>
          </a:prstGeom>
        </p:spPr>
      </p:pic>
    </p:spTree>
    <p:extLst>
      <p:ext uri="{BB962C8B-B14F-4D97-AF65-F5344CB8AC3E}">
        <p14:creationId xmlns:p14="http://schemas.microsoft.com/office/powerpoint/2010/main" val="577110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audio" Target="file:///C:\Users\&#1085;&#1080;&#1082;&#1089;\Desktop\8%20&#1084;&#1072;&#1088;&#1090;&#1072;\mama_petrjasheva-minus.mp3" TargetMode="Externa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3.xml"/><Relationship Id="rId1" Type="http://schemas.openxmlformats.org/officeDocument/2006/relationships/audio" Target="file:///C:\Users\&#1085;&#1080;&#1082;&#1089;\Desktop\8%20&#1084;&#1072;&#1088;&#1090;&#1072;\&#1052;&#1080;&#1085;&#1091;&#1089;&#1086;&#1074;&#1082;&#1072;%20-%20&#1087;&#1077;&#1089;&#1085;&#1103;%20&#1087;&#1088;&#1086;%20&#1073;&#1072;&#1073;&#1091;&#1096;&#1082;&#1091;.mp3"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63826882_Mama.jpg"/>
          <p:cNvPicPr>
            <a:picLocks noChangeAspect="1"/>
          </p:cNvPicPr>
          <p:nvPr/>
        </p:nvPicPr>
        <p:blipFill>
          <a:blip r:embed="rId2" cstate="print"/>
          <a:stretch>
            <a:fillRect/>
          </a:stretch>
        </p:blipFill>
        <p:spPr>
          <a:xfrm>
            <a:off x="1043608" y="325729"/>
            <a:ext cx="7311324" cy="576064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solidFill>
              <a:schemeClr val="accent1"/>
            </a:solidFill>
          </a:ln>
          <a:effectLst>
            <a:softEdge rad="112500"/>
          </a:effectLst>
        </p:spPr>
      </p:pic>
      <p:sp>
        <p:nvSpPr>
          <p:cNvPr id="3" name="Прямоугольник 2"/>
          <p:cNvSpPr/>
          <p:nvPr/>
        </p:nvSpPr>
        <p:spPr>
          <a:xfrm>
            <a:off x="1763688" y="3244334"/>
            <a:ext cx="6480720" cy="707886"/>
          </a:xfrm>
          <a:prstGeom prst="rect">
            <a:avLst/>
          </a:prstGeom>
        </p:spPr>
        <p:txBody>
          <a:bodyPr wrap="square">
            <a:spAutoFit/>
          </a:bodyPr>
          <a:lstStyle/>
          <a:p>
            <a:pPr algn="ctr"/>
            <a:r>
              <a:rPr lang="ru-RU" sz="4000" b="1" dirty="0" smtClean="0">
                <a:solidFill>
                  <a:schemeClr val="accent4"/>
                </a:solidFill>
                <a:effectLst/>
                <a:latin typeface="Gabriola" panose="04040605051002020D02" pitchFamily="82" charset="0"/>
                <a:ea typeface="Times New Roman"/>
              </a:rPr>
              <a:t>«Жизнь даётся один раз»</a:t>
            </a:r>
            <a:endParaRPr lang="ru-RU" sz="4000" dirty="0">
              <a:solidFill>
                <a:schemeClr val="accent4"/>
              </a:solidFill>
              <a:latin typeface="Gabriola" panose="04040605051002020D02" pitchFamily="82" charset="0"/>
            </a:endParaRPr>
          </a:p>
        </p:txBody>
      </p:sp>
    </p:spTree>
    <p:extLst>
      <p:ext uri="{BB962C8B-B14F-4D97-AF65-F5344CB8AC3E}">
        <p14:creationId xmlns:p14="http://schemas.microsoft.com/office/powerpoint/2010/main" val="3737615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Kolizey\Рабочий стол\иллюстрации\52874555_600_Chrysal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111"/>
            <a:ext cx="9144000" cy="689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96982" y="221673"/>
            <a:ext cx="9047018" cy="5016758"/>
          </a:xfrm>
          <a:prstGeom prst="rect">
            <a:avLst/>
          </a:prstGeom>
        </p:spPr>
        <p:txBody>
          <a:bodyPr wrap="square">
            <a:spAutoFit/>
          </a:bodyPr>
          <a:lstStyle/>
          <a:p>
            <a:r>
              <a:rPr lang="ru-RU" sz="3200" b="1" dirty="0">
                <a:solidFill>
                  <a:schemeClr val="accent2">
                    <a:lumMod val="75000"/>
                  </a:schemeClr>
                </a:solidFill>
                <a:latin typeface="Gabriola" panose="04040605051002020D02" pitchFamily="82" charset="0"/>
              </a:rPr>
              <a:t> </a:t>
            </a:r>
            <a:r>
              <a:rPr lang="ru-RU" sz="3200" b="1" dirty="0" smtClean="0">
                <a:solidFill>
                  <a:schemeClr val="accent2">
                    <a:lumMod val="75000"/>
                  </a:schemeClr>
                </a:solidFill>
                <a:latin typeface="Gabriola" panose="04040605051002020D02" pitchFamily="82" charset="0"/>
              </a:rPr>
              <a:t>        </a:t>
            </a:r>
            <a:r>
              <a:rPr lang="ru-RU" sz="3200" b="1" dirty="0" smtClean="0">
                <a:solidFill>
                  <a:srgbClr val="002060"/>
                </a:solidFill>
                <a:latin typeface="Gabriola" panose="04040605051002020D02" pitchFamily="82" charset="0"/>
              </a:rPr>
              <a:t>П </a:t>
            </a:r>
            <a:r>
              <a:rPr lang="ru-RU" sz="3200" b="1" dirty="0">
                <a:solidFill>
                  <a:srgbClr val="002060"/>
                </a:solidFill>
                <a:latin typeface="Gabriola" panose="04040605051002020D02" pitchFamily="82" charset="0"/>
              </a:rPr>
              <a:t>– Жизнь – это тайна, познай её!</a:t>
            </a:r>
          </a:p>
          <a:p>
            <a:r>
              <a:rPr lang="ru-RU" sz="3200" b="1" dirty="0">
                <a:solidFill>
                  <a:srgbClr val="002060"/>
                </a:solidFill>
                <a:latin typeface="Gabriola" panose="04040605051002020D02" pitchFamily="82" charset="0"/>
              </a:rPr>
              <a:t>         Р – Жизнь – это мечта, осуществи её!</a:t>
            </a:r>
          </a:p>
          <a:p>
            <a:r>
              <a:rPr lang="ru-RU" sz="3200" b="1" dirty="0">
                <a:solidFill>
                  <a:srgbClr val="002060"/>
                </a:solidFill>
                <a:latin typeface="Gabriola" panose="04040605051002020D02" pitchFamily="82" charset="0"/>
              </a:rPr>
              <a:t>         Е – Жизнь – это дар, так пользуйтесь им!</a:t>
            </a:r>
          </a:p>
          <a:p>
            <a:r>
              <a:rPr lang="ru-RU" sz="3200" b="1" dirty="0">
                <a:solidFill>
                  <a:srgbClr val="002060"/>
                </a:solidFill>
                <a:latin typeface="Gabriola" panose="04040605051002020D02" pitchFamily="82" charset="0"/>
              </a:rPr>
              <a:t>         К – Жизнь – это красота, восхищайтесь ею!</a:t>
            </a:r>
          </a:p>
          <a:p>
            <a:r>
              <a:rPr lang="ru-RU" sz="3200" b="1" dirty="0">
                <a:solidFill>
                  <a:srgbClr val="002060"/>
                </a:solidFill>
                <a:latin typeface="Gabriola" panose="04040605051002020D02" pitchFamily="82" charset="0"/>
              </a:rPr>
              <a:t>         Р – Жизнь – это любовь, наслаждайтесь ею!</a:t>
            </a:r>
          </a:p>
          <a:p>
            <a:r>
              <a:rPr lang="ru-RU" sz="3200" b="1" dirty="0">
                <a:solidFill>
                  <a:srgbClr val="002060"/>
                </a:solidFill>
                <a:latin typeface="Gabriola" panose="04040605051002020D02" pitchFamily="82" charset="0"/>
              </a:rPr>
              <a:t>         А – Жизнь – это цель, так достигните её!</a:t>
            </a:r>
          </a:p>
          <a:p>
            <a:r>
              <a:rPr lang="ru-RU" sz="3200" b="1" dirty="0">
                <a:solidFill>
                  <a:srgbClr val="002060"/>
                </a:solidFill>
                <a:latin typeface="Gabriola" panose="04040605051002020D02" pitchFamily="82" charset="0"/>
              </a:rPr>
              <a:t>         С – Жизнь – это удача, не упустите её!</a:t>
            </a:r>
          </a:p>
          <a:p>
            <a:r>
              <a:rPr lang="ru-RU" sz="3200" b="1" dirty="0">
                <a:solidFill>
                  <a:srgbClr val="002060"/>
                </a:solidFill>
                <a:latin typeface="Gabriola" panose="04040605051002020D02" pitchFamily="82" charset="0"/>
              </a:rPr>
              <a:t>         Н – Жизнь – это печаль, так преодолейте её!</a:t>
            </a:r>
          </a:p>
          <a:p>
            <a:r>
              <a:rPr lang="ru-RU" sz="3200" b="1" dirty="0">
                <a:solidFill>
                  <a:srgbClr val="002060"/>
                </a:solidFill>
                <a:latin typeface="Gabriola" panose="04040605051002020D02" pitchFamily="82" charset="0"/>
              </a:rPr>
              <a:t>         А – Жизнь – это обещание, сдержите его!</a:t>
            </a:r>
          </a:p>
          <a:p>
            <a:r>
              <a:rPr lang="ru-RU" sz="3200" b="1" dirty="0">
                <a:solidFill>
                  <a:srgbClr val="002060"/>
                </a:solidFill>
                <a:latin typeface="Gabriola" panose="04040605051002020D02" pitchFamily="82" charset="0"/>
              </a:rPr>
              <a:t>          </a:t>
            </a:r>
            <a:r>
              <a:rPr lang="ru-RU" sz="3200" b="1" dirty="0" smtClean="0">
                <a:solidFill>
                  <a:srgbClr val="002060"/>
                </a:solidFill>
                <a:latin typeface="Gabriola" panose="04040605051002020D02" pitchFamily="82" charset="0"/>
              </a:rPr>
              <a:t>!  </a:t>
            </a:r>
            <a:r>
              <a:rPr lang="ru-RU" sz="3200" b="1" dirty="0">
                <a:solidFill>
                  <a:srgbClr val="002060"/>
                </a:solidFill>
                <a:latin typeface="Gabriola" panose="04040605051002020D02" pitchFamily="82" charset="0"/>
              </a:rPr>
              <a:t>– Жизнь так прекрасна, не </a:t>
            </a:r>
            <a:r>
              <a:rPr lang="ru-RU" sz="3200" b="1" dirty="0" smtClean="0">
                <a:solidFill>
                  <a:srgbClr val="002060"/>
                </a:solidFill>
                <a:latin typeface="Gabriola" panose="04040605051002020D02" pitchFamily="82" charset="0"/>
              </a:rPr>
              <a:t>загубите её!</a:t>
            </a:r>
            <a:endParaRPr lang="ru-RU" sz="3200" b="1" dirty="0">
              <a:solidFill>
                <a:srgbClr val="002060"/>
              </a:solidFill>
              <a:latin typeface="Gabriola" panose="04040605051002020D02" pitchFamily="82" charset="0"/>
            </a:endParaRPr>
          </a:p>
        </p:txBody>
      </p:sp>
    </p:spTree>
    <p:extLst>
      <p:ext uri="{BB962C8B-B14F-4D97-AF65-F5344CB8AC3E}">
        <p14:creationId xmlns:p14="http://schemas.microsoft.com/office/powerpoint/2010/main" val="51642280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pPr eaLnBrk="1" hangingPunct="1">
              <a:defRPr/>
            </a:pPr>
            <a:endParaRPr lang="ru-RU" smtClean="0"/>
          </a:p>
        </p:txBody>
      </p:sp>
      <p:sp>
        <p:nvSpPr>
          <p:cNvPr id="67587" name="Rectangle 3"/>
          <p:cNvSpPr>
            <a:spLocks noGrp="1" noRot="1" noChangeArrowheads="1"/>
          </p:cNvSpPr>
          <p:nvPr>
            <p:ph idx="1"/>
          </p:nvPr>
        </p:nvSpPr>
        <p:spPr/>
        <p:txBody>
          <a:bodyPr/>
          <a:lstStyle/>
          <a:p>
            <a:pPr eaLnBrk="1" hangingPunct="1">
              <a:defRPr/>
            </a:pPr>
            <a:endParaRPr lang="ru-RU" smtClean="0"/>
          </a:p>
        </p:txBody>
      </p:sp>
      <p:pic>
        <p:nvPicPr>
          <p:cNvPr id="37892" name="Picture 4" descr="Miru_mi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756514"/>
      </p:ext>
    </p:extLst>
  </p:cSld>
  <p:clrMapOvr>
    <a:masterClrMapping/>
  </p:clrMapOvr>
  <mc:AlternateContent xmlns:mc="http://schemas.openxmlformats.org/markup-compatibility/2006" xmlns:p14="http://schemas.microsoft.com/office/powerpoint/2010/main">
    <mc:Choice Requires="p14">
      <p:transition spd="slow" p14:dur="2500" advTm="2923">
        <p:checker/>
      </p:transition>
    </mc:Choice>
    <mc:Fallback xmlns="">
      <p:transition spd="slow" advTm="2923">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Kolizey\Рабочий стол\иллюстрации\v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05204"/>
            <a:ext cx="7776864" cy="583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214313" y="1052736"/>
            <a:ext cx="9182223" cy="923330"/>
          </a:xfrm>
          <a:prstGeom prst="rect">
            <a:avLst/>
          </a:prstGeom>
          <a:noFill/>
        </p:spPr>
        <p:txBody>
          <a:bodyPr wrap="square" lIns="91440" tIns="45720" rIns="91440" bIns="45720">
            <a:spAutoFit/>
          </a:bodyPr>
          <a:lstStyle/>
          <a:p>
            <a:pPr algn="ctr"/>
            <a:endParaRPr lang="ru-R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Прямоугольник 2"/>
          <p:cNvSpPr/>
          <p:nvPr/>
        </p:nvSpPr>
        <p:spPr>
          <a:xfrm>
            <a:off x="1979712" y="476673"/>
            <a:ext cx="5328592" cy="1938992"/>
          </a:xfrm>
          <a:prstGeom prst="rect">
            <a:avLst/>
          </a:prstGeom>
        </p:spPr>
        <p:txBody>
          <a:bodyPr wrap="square">
            <a:spAutoFit/>
          </a:bodyPr>
          <a:lstStyle/>
          <a:p>
            <a:r>
              <a:rPr lang="ru-RU" sz="4000" b="1" dirty="0" smtClean="0">
                <a:solidFill>
                  <a:schemeClr val="accent2">
                    <a:lumMod val="60000"/>
                    <a:lumOff val="40000"/>
                  </a:schemeClr>
                </a:solidFill>
                <a:latin typeface="Gabriola" panose="04040605051002020D02" pitchFamily="82" charset="0"/>
              </a:rPr>
              <a:t>Жизнь – это дар, его надо беречь.</a:t>
            </a:r>
            <a:r>
              <a:rPr lang="ru-RU" sz="4000" dirty="0" smtClean="0">
                <a:solidFill>
                  <a:schemeClr val="accent2">
                    <a:lumMod val="60000"/>
                    <a:lumOff val="40000"/>
                  </a:schemeClr>
                </a:solidFill>
                <a:latin typeface="Gabriola" panose="04040605051002020D02" pitchFamily="82" charset="0"/>
              </a:rPr>
              <a:t> </a:t>
            </a:r>
            <a:r>
              <a:rPr lang="ru-RU" sz="4000" b="1" dirty="0" smtClean="0">
                <a:solidFill>
                  <a:schemeClr val="accent2">
                    <a:lumMod val="60000"/>
                    <a:lumOff val="40000"/>
                  </a:schemeClr>
                </a:solidFill>
                <a:latin typeface="Gabriola" panose="04040605051002020D02" pitchFamily="82" charset="0"/>
              </a:rPr>
              <a:t>И никто не вправе распоряжаться ею.</a:t>
            </a:r>
            <a:endParaRPr lang="ru-RU" sz="4000" dirty="0">
              <a:solidFill>
                <a:schemeClr val="accent2">
                  <a:lumMod val="60000"/>
                  <a:lumOff val="40000"/>
                </a:schemeClr>
              </a:solidFill>
              <a:latin typeface="Gabriola" panose="04040605051002020D02" pitchFamily="82" charset="0"/>
            </a:endParaRPr>
          </a:p>
        </p:txBody>
      </p:sp>
    </p:spTree>
    <p:extLst>
      <p:ext uri="{BB962C8B-B14F-4D97-AF65-F5344CB8AC3E}">
        <p14:creationId xmlns:p14="http://schemas.microsoft.com/office/powerpoint/2010/main" val="147099683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age_562510111408105623439.jpg"/>
          <p:cNvPicPr>
            <a:picLocks noChangeAspect="1"/>
          </p:cNvPicPr>
          <p:nvPr/>
        </p:nvPicPr>
        <p:blipFill>
          <a:blip r:embed="rId2" cstate="print"/>
          <a:stretch>
            <a:fillRect/>
          </a:stretch>
        </p:blipFill>
        <p:spPr>
          <a:xfrm>
            <a:off x="0" y="0"/>
            <a:ext cx="3138280" cy="2520280"/>
          </a:xfrm>
          <a:prstGeom prst="rect">
            <a:avLst/>
          </a:prstGeom>
          <a:ln>
            <a:noFill/>
          </a:ln>
          <a:effectLst>
            <a:softEdge rad="112500"/>
          </a:effectLst>
        </p:spPr>
      </p:pic>
      <p:sp>
        <p:nvSpPr>
          <p:cNvPr id="3" name="Прямоугольник 2"/>
          <p:cNvSpPr/>
          <p:nvPr/>
        </p:nvSpPr>
        <p:spPr>
          <a:xfrm>
            <a:off x="3059832" y="836712"/>
            <a:ext cx="5688632" cy="5632311"/>
          </a:xfrm>
          <a:prstGeom prst="rect">
            <a:avLst/>
          </a:prstGeom>
        </p:spPr>
        <p:txBody>
          <a:bodyPr wrap="square">
            <a:spAutoFit/>
          </a:bodyPr>
          <a:lstStyle/>
          <a:p>
            <a:r>
              <a:rPr lang="ru-RU" sz="4000" b="1" dirty="0">
                <a:solidFill>
                  <a:schemeClr val="accent2">
                    <a:lumMod val="75000"/>
                  </a:schemeClr>
                </a:solidFill>
                <a:latin typeface="Gabriola" panose="04040605051002020D02" pitchFamily="82" charset="0"/>
              </a:rPr>
              <a:t>Маленький мальчик, лет 6, вырывая руку из руки мамы, раздражённым голосом кричал, что хочет побегать по лужам. Мама спокойно объяснила сыну, что это опасно для его здоровья, он может промочить ноги, простудиться и заболеть. </a:t>
            </a:r>
          </a:p>
          <a:p>
            <a:r>
              <a:rPr lang="ru-RU" sz="4000" dirty="0">
                <a:solidFill>
                  <a:schemeClr val="accent2">
                    <a:lumMod val="75000"/>
                  </a:schemeClr>
                </a:solidFill>
                <a:latin typeface="Gabriola" panose="04040605051002020D02" pitchFamily="82" charset="0"/>
              </a:rPr>
              <a:t> </a:t>
            </a:r>
          </a:p>
        </p:txBody>
      </p:sp>
    </p:spTree>
    <p:extLst>
      <p:ext uri="{BB962C8B-B14F-4D97-AF65-F5344CB8AC3E}">
        <p14:creationId xmlns:p14="http://schemas.microsoft.com/office/powerpoint/2010/main" val="1335101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ебенок-и-мама.jpg"/>
          <p:cNvPicPr>
            <a:picLocks noChangeAspect="1"/>
          </p:cNvPicPr>
          <p:nvPr/>
        </p:nvPicPr>
        <p:blipFill>
          <a:blip r:embed="rId2" cstate="print"/>
          <a:stretch>
            <a:fillRect/>
          </a:stretch>
        </p:blipFill>
        <p:spPr>
          <a:xfrm>
            <a:off x="5004048" y="3501008"/>
            <a:ext cx="3822424" cy="2568669"/>
          </a:xfrm>
          <a:prstGeom prst="rect">
            <a:avLst/>
          </a:prstGeom>
          <a:ln>
            <a:noFill/>
          </a:ln>
          <a:effectLst>
            <a:softEdge rad="112500"/>
          </a:effectLst>
        </p:spPr>
      </p:pic>
      <p:sp>
        <p:nvSpPr>
          <p:cNvPr id="3" name="Прямоугольник 2"/>
          <p:cNvSpPr/>
          <p:nvPr/>
        </p:nvSpPr>
        <p:spPr>
          <a:xfrm>
            <a:off x="683568" y="764704"/>
            <a:ext cx="5040560" cy="5016758"/>
          </a:xfrm>
          <a:prstGeom prst="rect">
            <a:avLst/>
          </a:prstGeom>
        </p:spPr>
        <p:txBody>
          <a:bodyPr wrap="square">
            <a:spAutoFit/>
          </a:bodyPr>
          <a:lstStyle/>
          <a:p>
            <a:r>
              <a:rPr lang="ru-RU" sz="4000" b="1" dirty="0">
                <a:solidFill>
                  <a:schemeClr val="accent2">
                    <a:lumMod val="75000"/>
                  </a:schemeClr>
                </a:solidFill>
                <a:latin typeface="Gabriola" panose="04040605051002020D02" pitchFamily="82" charset="0"/>
              </a:rPr>
              <a:t>На что сын ответил: «Ну и пусть. Лучше заболею и умру». В этот момент женщина обернулась, и я увидела слёзы в её глазах. Ребёнок ранил мать </a:t>
            </a:r>
            <a:r>
              <a:rPr lang="ru-RU" sz="4000" b="1" dirty="0" smtClean="0">
                <a:solidFill>
                  <a:schemeClr val="accent2">
                    <a:lumMod val="75000"/>
                  </a:schemeClr>
                </a:solidFill>
                <a:latin typeface="Gabriola" panose="04040605051002020D02" pitchFamily="82" charset="0"/>
              </a:rPr>
              <a:t>в</a:t>
            </a:r>
          </a:p>
          <a:p>
            <a:r>
              <a:rPr lang="ru-RU" sz="4000" b="1" dirty="0" smtClean="0">
                <a:solidFill>
                  <a:schemeClr val="accent2">
                    <a:lumMod val="75000"/>
                  </a:schemeClr>
                </a:solidFill>
                <a:latin typeface="Gabriola" panose="04040605051002020D02" pitchFamily="82" charset="0"/>
              </a:rPr>
              <a:t> </a:t>
            </a:r>
            <a:r>
              <a:rPr lang="ru-RU" sz="4000" b="1" dirty="0">
                <a:solidFill>
                  <a:schemeClr val="accent2">
                    <a:lumMod val="75000"/>
                  </a:schemeClr>
                </a:solidFill>
                <a:latin typeface="Gabriola" panose="04040605051002020D02" pitchFamily="82" charset="0"/>
              </a:rPr>
              <a:t>самое сердце. </a:t>
            </a:r>
          </a:p>
          <a:p>
            <a:r>
              <a:rPr lang="ru-RU" sz="4000" b="1" dirty="0">
                <a:latin typeface="Gabriola" panose="04040605051002020D02" pitchFamily="82" charset="0"/>
              </a:rPr>
              <a:t> </a:t>
            </a:r>
          </a:p>
        </p:txBody>
      </p:sp>
    </p:spTree>
    <p:extLst>
      <p:ext uri="{BB962C8B-B14F-4D97-AF65-F5344CB8AC3E}">
        <p14:creationId xmlns:p14="http://schemas.microsoft.com/office/powerpoint/2010/main" val="2477960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1629qk.jpg"/>
          <p:cNvPicPr>
            <a:picLocks noChangeAspect="1"/>
          </p:cNvPicPr>
          <p:nvPr/>
        </p:nvPicPr>
        <p:blipFill>
          <a:blip r:embed="rId3" cstate="print"/>
          <a:stretch>
            <a:fillRect/>
          </a:stretch>
        </p:blipFill>
        <p:spPr>
          <a:xfrm>
            <a:off x="1331640" y="980728"/>
            <a:ext cx="6552728" cy="4368485"/>
          </a:xfrm>
          <a:prstGeom prst="rect">
            <a:avLst/>
          </a:prstGeom>
          <a:ln>
            <a:noFill/>
          </a:ln>
          <a:effectLst>
            <a:softEdge rad="112500"/>
          </a:effectLst>
        </p:spPr>
      </p:pic>
      <p:pic>
        <p:nvPicPr>
          <p:cNvPr id="3" name="mama_petrjasheva-minus.mp3">
            <a:hlinkClick r:id="" action="ppaction://media"/>
          </p:cNvPr>
          <p:cNvPicPr>
            <a:picLocks noRot="1" noChangeAspect="1"/>
          </p:cNvPicPr>
          <p:nvPr>
            <a:audioFile r:link="rId1"/>
          </p:nvPr>
        </p:nvPicPr>
        <p:blipFill>
          <a:blip r:embed="rId4" cstate="print"/>
          <a:stretch>
            <a:fillRect/>
          </a:stretch>
        </p:blipFill>
        <p:spPr>
          <a:xfrm>
            <a:off x="0" y="5733256"/>
            <a:ext cx="304800" cy="304800"/>
          </a:xfrm>
          <a:prstGeom prst="rect">
            <a:avLst/>
          </a:prstGeom>
        </p:spPr>
      </p:pic>
      <p:pic>
        <p:nvPicPr>
          <p:cNvPr id="4" name="Рисунок 3" descr="загруженное.jpg"/>
          <p:cNvPicPr>
            <a:picLocks noChangeAspect="1"/>
          </p:cNvPicPr>
          <p:nvPr/>
        </p:nvPicPr>
        <p:blipFill>
          <a:blip r:embed="rId5" cstate="print"/>
          <a:stretch>
            <a:fillRect/>
          </a:stretch>
        </p:blipFill>
        <p:spPr>
          <a:xfrm>
            <a:off x="1331640" y="980728"/>
            <a:ext cx="6480720" cy="4594110"/>
          </a:xfrm>
          <a:prstGeom prst="rect">
            <a:avLst/>
          </a:prstGeom>
          <a:ln>
            <a:noFill/>
          </a:ln>
          <a:effectLst>
            <a:softEdge rad="112500"/>
          </a:effectLst>
        </p:spPr>
      </p:pic>
      <p:pic>
        <p:nvPicPr>
          <p:cNvPr id="5" name="Рисунок 4" descr="rebenok_i_mama.jpg"/>
          <p:cNvPicPr>
            <a:picLocks noChangeAspect="1"/>
          </p:cNvPicPr>
          <p:nvPr/>
        </p:nvPicPr>
        <p:blipFill>
          <a:blip r:embed="rId6" cstate="print"/>
          <a:stretch>
            <a:fillRect/>
          </a:stretch>
        </p:blipFill>
        <p:spPr>
          <a:xfrm>
            <a:off x="1259632" y="908720"/>
            <a:ext cx="6659300" cy="4770530"/>
          </a:xfrm>
          <a:prstGeom prst="rect">
            <a:avLst/>
          </a:prstGeom>
          <a:ln>
            <a:noFill/>
          </a:ln>
          <a:effectLst>
            <a:softEdge rad="112500"/>
          </a:effectLst>
        </p:spPr>
      </p:pic>
      <p:pic>
        <p:nvPicPr>
          <p:cNvPr id="6" name="Рисунок 5" descr="anne_cocuk_kitap_mkle1.jpg"/>
          <p:cNvPicPr>
            <a:picLocks noChangeAspect="1"/>
          </p:cNvPicPr>
          <p:nvPr/>
        </p:nvPicPr>
        <p:blipFill>
          <a:blip r:embed="rId7" cstate="print"/>
          <a:stretch>
            <a:fillRect/>
          </a:stretch>
        </p:blipFill>
        <p:spPr>
          <a:xfrm>
            <a:off x="539552" y="980728"/>
            <a:ext cx="7968266" cy="4680520"/>
          </a:xfrm>
          <a:prstGeom prst="rect">
            <a:avLst/>
          </a:prstGeom>
          <a:ln>
            <a:noFill/>
          </a:ln>
          <a:effectLst>
            <a:softEdge rad="112500"/>
          </a:effectLst>
        </p:spPr>
      </p:pic>
      <p:pic>
        <p:nvPicPr>
          <p:cNvPr id="7" name="Рисунок 6" descr="shutterstock_17233348.jpg"/>
          <p:cNvPicPr>
            <a:picLocks noChangeAspect="1"/>
          </p:cNvPicPr>
          <p:nvPr/>
        </p:nvPicPr>
        <p:blipFill>
          <a:blip r:embed="rId8" cstate="print"/>
          <a:stretch>
            <a:fillRect/>
          </a:stretch>
        </p:blipFill>
        <p:spPr>
          <a:xfrm>
            <a:off x="919228" y="912705"/>
            <a:ext cx="7541204" cy="4892559"/>
          </a:xfrm>
          <a:prstGeom prst="rect">
            <a:avLst/>
          </a:prstGeom>
          <a:ln>
            <a:noFill/>
          </a:ln>
          <a:effectLst>
            <a:softEdge rad="112500"/>
          </a:effectLst>
        </p:spPr>
      </p:pic>
      <p:pic>
        <p:nvPicPr>
          <p:cNvPr id="8" name="Рисунок 7" descr="74727.jpg"/>
          <p:cNvPicPr>
            <a:picLocks noChangeAspect="1"/>
          </p:cNvPicPr>
          <p:nvPr/>
        </p:nvPicPr>
        <p:blipFill>
          <a:blip r:embed="rId9" cstate="print"/>
          <a:stretch>
            <a:fillRect/>
          </a:stretch>
        </p:blipFill>
        <p:spPr>
          <a:xfrm>
            <a:off x="539552" y="836712"/>
            <a:ext cx="7996532" cy="5213027"/>
          </a:xfrm>
          <a:prstGeom prst="rect">
            <a:avLst/>
          </a:prstGeom>
          <a:ln>
            <a:noFill/>
          </a:ln>
          <a:effectLst>
            <a:softEdge rad="112500"/>
          </a:effectLst>
        </p:spPr>
      </p:pic>
      <p:sp>
        <p:nvSpPr>
          <p:cNvPr id="9" name="Прямоугольник 8"/>
          <p:cNvSpPr/>
          <p:nvPr/>
        </p:nvSpPr>
        <p:spPr>
          <a:xfrm>
            <a:off x="755576" y="980728"/>
            <a:ext cx="6102424" cy="1938992"/>
          </a:xfrm>
          <a:prstGeom prst="rect">
            <a:avLst/>
          </a:prstGeom>
        </p:spPr>
        <p:txBody>
          <a:bodyPr wrap="square">
            <a:spAutoFit/>
          </a:bodyPr>
          <a:lstStyle/>
          <a:p>
            <a:r>
              <a:rPr lang="ru-RU" sz="4000" b="1" dirty="0">
                <a:solidFill>
                  <a:schemeClr val="accent2">
                    <a:lumMod val="75000"/>
                  </a:schemeClr>
                </a:solidFill>
                <a:latin typeface="Gabriola" panose="04040605051002020D02" pitchFamily="82" charset="0"/>
              </a:rPr>
              <a:t>В этом мире каждый из нас </a:t>
            </a:r>
            <a:endParaRPr lang="ru-RU" sz="4000" b="1" dirty="0" smtClean="0">
              <a:solidFill>
                <a:schemeClr val="accent2">
                  <a:lumMod val="75000"/>
                </a:schemeClr>
              </a:solidFill>
              <a:latin typeface="Gabriola" panose="04040605051002020D02" pitchFamily="82" charset="0"/>
            </a:endParaRPr>
          </a:p>
          <a:p>
            <a:r>
              <a:rPr lang="ru-RU" sz="4000" b="1" dirty="0" smtClean="0">
                <a:solidFill>
                  <a:schemeClr val="accent2">
                    <a:lumMod val="75000"/>
                  </a:schemeClr>
                </a:solidFill>
                <a:latin typeface="Gabriola" panose="04040605051002020D02" pitchFamily="82" charset="0"/>
              </a:rPr>
              <a:t>просто </a:t>
            </a:r>
            <a:r>
              <a:rPr lang="ru-RU" sz="4000" b="1" dirty="0">
                <a:solidFill>
                  <a:schemeClr val="accent2">
                    <a:lumMod val="75000"/>
                  </a:schemeClr>
                </a:solidFill>
                <a:latin typeface="Gabriola" panose="04040605051002020D02" pitchFamily="82" charset="0"/>
              </a:rPr>
              <a:t>человек,</a:t>
            </a:r>
            <a:endParaRPr lang="ru-RU" sz="4000" dirty="0">
              <a:solidFill>
                <a:schemeClr val="accent2">
                  <a:lumMod val="75000"/>
                </a:schemeClr>
              </a:solidFill>
              <a:latin typeface="Gabriola" panose="04040605051002020D02" pitchFamily="82" charset="0"/>
            </a:endParaRPr>
          </a:p>
          <a:p>
            <a:r>
              <a:rPr lang="ru-RU" sz="4000" b="1" dirty="0">
                <a:solidFill>
                  <a:schemeClr val="accent2">
                    <a:lumMod val="75000"/>
                  </a:schemeClr>
                </a:solidFill>
                <a:latin typeface="Gabriola" panose="04040605051002020D02" pitchFamily="82" charset="0"/>
              </a:rPr>
              <a:t> но для кого-то – весь мир.</a:t>
            </a:r>
            <a:endParaRPr lang="ru-RU" sz="4000" dirty="0">
              <a:solidFill>
                <a:schemeClr val="accent2">
                  <a:lumMod val="75000"/>
                </a:schemeClr>
              </a:solidFill>
              <a:latin typeface="Gabriola" panose="04040605051002020D02" pitchFamily="82" charset="0"/>
            </a:endParaRPr>
          </a:p>
        </p:txBody>
      </p:sp>
    </p:spTree>
    <p:extLst>
      <p:ext uri="{BB962C8B-B14F-4D97-AF65-F5344CB8AC3E}">
        <p14:creationId xmlns:p14="http://schemas.microsoft.com/office/powerpoint/2010/main" val="414162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4827" fill="hold"/>
                                        <p:tgtEl>
                                          <p:spTgt spid="3"/>
                                        </p:tgtEl>
                                      </p:cBhvr>
                                    </p:cmd>
                                  </p:childTnLst>
                                </p:cTn>
                              </p:par>
                              <p:par>
                                <p:cTn id="7" presetID="10" presetClass="entr" presetSubtype="0" fill="hold" nodeType="withEffect">
                                  <p:stCondLst>
                                    <p:cond delay="300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childTnLst>
                                </p:cTn>
                              </p:par>
                              <p:par>
                                <p:cTn id="10" presetID="10" presetClass="entr" presetSubtype="0" fill="hold" nodeType="withEffect">
                                  <p:stCondLst>
                                    <p:cond delay="60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90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ozdravlenie_babushke_v_stihah.jpg"/>
          <p:cNvPicPr>
            <a:picLocks noChangeAspect="1"/>
          </p:cNvPicPr>
          <p:nvPr/>
        </p:nvPicPr>
        <p:blipFill>
          <a:blip r:embed="rId3" cstate="print"/>
          <a:stretch>
            <a:fillRect/>
          </a:stretch>
        </p:blipFill>
        <p:spPr>
          <a:xfrm>
            <a:off x="5292080" y="3410508"/>
            <a:ext cx="3528392" cy="2564668"/>
          </a:xfrm>
          <a:prstGeom prst="rect">
            <a:avLst/>
          </a:prstGeom>
        </p:spPr>
      </p:pic>
      <p:pic>
        <p:nvPicPr>
          <p:cNvPr id="3" name="Минусовка - песня про бабушку.mp3">
            <a:hlinkClick r:id="" action="ppaction://media"/>
          </p:cNvPr>
          <p:cNvPicPr>
            <a:picLocks noRot="1" noChangeAspect="1"/>
          </p:cNvPicPr>
          <p:nvPr>
            <a:audioFile r:link="rId1"/>
          </p:nvPr>
        </p:nvPicPr>
        <p:blipFill>
          <a:blip r:embed="rId4" cstate="print"/>
          <a:stretch>
            <a:fillRect/>
          </a:stretch>
        </p:blipFill>
        <p:spPr>
          <a:xfrm>
            <a:off x="179512" y="5661248"/>
            <a:ext cx="304800" cy="304800"/>
          </a:xfrm>
          <a:prstGeom prst="rect">
            <a:avLst/>
          </a:prstGeom>
        </p:spPr>
      </p:pic>
      <p:pic>
        <p:nvPicPr>
          <p:cNvPr id="4" name="Рисунок 3" descr="pozdravlenie_babushke_v_stihah.jpg"/>
          <p:cNvPicPr>
            <a:picLocks noChangeAspect="1"/>
          </p:cNvPicPr>
          <p:nvPr/>
        </p:nvPicPr>
        <p:blipFill>
          <a:blip r:embed="rId3" cstate="print"/>
          <a:stretch>
            <a:fillRect/>
          </a:stretch>
        </p:blipFill>
        <p:spPr>
          <a:xfrm>
            <a:off x="5187246" y="3410508"/>
            <a:ext cx="3738059" cy="2717068"/>
          </a:xfrm>
          <a:prstGeom prst="rect">
            <a:avLst/>
          </a:prstGeom>
        </p:spPr>
      </p:pic>
      <p:sp>
        <p:nvSpPr>
          <p:cNvPr id="6" name="Прямоугольник 5"/>
          <p:cNvSpPr/>
          <p:nvPr/>
        </p:nvSpPr>
        <p:spPr>
          <a:xfrm>
            <a:off x="755576" y="692696"/>
            <a:ext cx="6102424" cy="5016758"/>
          </a:xfrm>
          <a:prstGeom prst="rect">
            <a:avLst/>
          </a:prstGeom>
        </p:spPr>
        <p:txBody>
          <a:bodyPr wrap="square">
            <a:spAutoFit/>
          </a:bodyPr>
          <a:lstStyle/>
          <a:p>
            <a:pPr marL="457200" lvl="0" indent="-457200">
              <a:buFont typeface="Wingdings" panose="05000000000000000000" pitchFamily="2" charset="2"/>
              <a:buChar char="Ø"/>
            </a:pPr>
            <a:r>
              <a:rPr lang="ru-RU" sz="3200" b="1" dirty="0">
                <a:solidFill>
                  <a:schemeClr val="accent2">
                    <a:lumMod val="75000"/>
                  </a:schemeClr>
                </a:solidFill>
                <a:latin typeface="Gabriola" panose="04040605051002020D02" pitchFamily="82" charset="0"/>
              </a:rPr>
              <a:t>любить своих близких, </a:t>
            </a:r>
          </a:p>
          <a:p>
            <a:pPr marL="457200" lvl="0" indent="-457200">
              <a:buFont typeface="Wingdings" panose="05000000000000000000" pitchFamily="2" charset="2"/>
              <a:buChar char="Ø"/>
            </a:pPr>
            <a:r>
              <a:rPr lang="ru-RU" sz="3200" b="1" dirty="0">
                <a:solidFill>
                  <a:schemeClr val="accent2">
                    <a:lumMod val="75000"/>
                  </a:schemeClr>
                </a:solidFill>
                <a:latin typeface="Gabriola" panose="04040605051002020D02" pitchFamily="82" charset="0"/>
              </a:rPr>
              <a:t>помогать людям,</a:t>
            </a:r>
          </a:p>
          <a:p>
            <a:pPr marL="457200" lvl="0" indent="-457200">
              <a:buFont typeface="Wingdings" panose="05000000000000000000" pitchFamily="2" charset="2"/>
              <a:buChar char="Ø"/>
            </a:pPr>
            <a:r>
              <a:rPr lang="ru-RU" sz="3200" b="1" dirty="0">
                <a:solidFill>
                  <a:schemeClr val="accent2">
                    <a:lumMod val="75000"/>
                  </a:schemeClr>
                </a:solidFill>
                <a:latin typeface="Gabriola" panose="04040605051002020D02" pitchFamily="82" charset="0"/>
              </a:rPr>
              <a:t>стараться быть счастливым,</a:t>
            </a:r>
          </a:p>
          <a:p>
            <a:pPr marL="457200" lvl="0" indent="-457200">
              <a:buFont typeface="Wingdings" panose="05000000000000000000" pitchFamily="2" charset="2"/>
              <a:buChar char="Ø"/>
            </a:pPr>
            <a:r>
              <a:rPr lang="ru-RU" sz="3200" b="1" dirty="0">
                <a:solidFill>
                  <a:schemeClr val="accent2">
                    <a:lumMod val="75000"/>
                  </a:schemeClr>
                </a:solidFill>
                <a:latin typeface="Gabriola" panose="04040605051002020D02" pitchFamily="82" charset="0"/>
              </a:rPr>
              <a:t>заниматься спортом и физическим трудом,</a:t>
            </a:r>
          </a:p>
          <a:p>
            <a:pPr marL="457200" lvl="0" indent="-457200">
              <a:buFont typeface="Wingdings" panose="05000000000000000000" pitchFamily="2" charset="2"/>
              <a:buChar char="Ø"/>
            </a:pPr>
            <a:r>
              <a:rPr lang="ru-RU" sz="3200" b="1" dirty="0">
                <a:solidFill>
                  <a:schemeClr val="accent2">
                    <a:lumMod val="75000"/>
                  </a:schemeClr>
                </a:solidFill>
                <a:latin typeface="Gabriola" panose="04040605051002020D02" pitchFamily="82" charset="0"/>
              </a:rPr>
              <a:t>полностью отдаваться любимой деятельности,</a:t>
            </a:r>
          </a:p>
          <a:p>
            <a:pPr marL="457200" lvl="0" indent="-457200">
              <a:buFont typeface="Wingdings" panose="05000000000000000000" pitchFamily="2" charset="2"/>
              <a:buChar char="Ø"/>
            </a:pPr>
            <a:r>
              <a:rPr lang="ru-RU" sz="3200" b="1" dirty="0">
                <a:solidFill>
                  <a:schemeClr val="accent2">
                    <a:lumMod val="75000"/>
                  </a:schemeClr>
                </a:solidFill>
                <a:latin typeface="Gabriola" panose="04040605051002020D02" pitchFamily="82" charset="0"/>
              </a:rPr>
              <a:t>если случится несчастье</a:t>
            </a:r>
            <a:r>
              <a:rPr lang="ru-RU" sz="3200" b="1" dirty="0" smtClean="0">
                <a:solidFill>
                  <a:schemeClr val="accent2">
                    <a:lumMod val="75000"/>
                  </a:schemeClr>
                </a:solidFill>
                <a:latin typeface="Gabriola" panose="04040605051002020D02" pitchFamily="82" charset="0"/>
              </a:rPr>
              <a:t>,</a:t>
            </a:r>
          </a:p>
          <a:p>
            <a:pPr lvl="0"/>
            <a:r>
              <a:rPr lang="ru-RU" sz="3200" b="1" dirty="0" smtClean="0">
                <a:solidFill>
                  <a:schemeClr val="accent2">
                    <a:lumMod val="75000"/>
                  </a:schemeClr>
                </a:solidFill>
                <a:latin typeface="Gabriola" panose="04040605051002020D02" pitchFamily="82" charset="0"/>
              </a:rPr>
              <a:t> </a:t>
            </a:r>
            <a:r>
              <a:rPr lang="ru-RU" sz="3200" b="1" dirty="0">
                <a:solidFill>
                  <a:schemeClr val="accent2">
                    <a:lumMod val="75000"/>
                  </a:schemeClr>
                </a:solidFill>
                <a:latin typeface="Gabriola" panose="04040605051002020D02" pitchFamily="82" charset="0"/>
              </a:rPr>
              <a:t>не впадать в отчаяние</a:t>
            </a:r>
            <a:r>
              <a:rPr lang="ru-RU" sz="3200" b="1" dirty="0" smtClean="0">
                <a:solidFill>
                  <a:schemeClr val="accent2">
                    <a:lumMod val="75000"/>
                  </a:schemeClr>
                </a:solidFill>
                <a:latin typeface="Gabriola" panose="04040605051002020D02" pitchFamily="82" charset="0"/>
              </a:rPr>
              <a:t>.</a:t>
            </a:r>
          </a:p>
          <a:p>
            <a:pPr lvl="0"/>
            <a:r>
              <a:rPr lang="ru-RU" sz="3200" b="1" dirty="0" smtClean="0">
                <a:solidFill>
                  <a:schemeClr val="accent2">
                    <a:lumMod val="75000"/>
                  </a:schemeClr>
                </a:solidFill>
                <a:effectLst/>
                <a:latin typeface="Gabriola" panose="04040605051002020D02" pitchFamily="82" charset="0"/>
                <a:ea typeface="Times New Roman"/>
              </a:rPr>
              <a:t>(академик </a:t>
            </a:r>
            <a:r>
              <a:rPr lang="ru-RU" sz="3200" b="1" dirty="0" err="1" smtClean="0">
                <a:solidFill>
                  <a:schemeClr val="accent2">
                    <a:lumMod val="75000"/>
                  </a:schemeClr>
                </a:solidFill>
                <a:effectLst/>
                <a:latin typeface="Gabriola" panose="04040605051002020D02" pitchFamily="82" charset="0"/>
                <a:ea typeface="Times New Roman"/>
              </a:rPr>
              <a:t>И.И.Срезневский</a:t>
            </a:r>
            <a:r>
              <a:rPr lang="ru-RU" sz="3200" b="1" dirty="0" smtClean="0">
                <a:solidFill>
                  <a:schemeClr val="accent2">
                    <a:lumMod val="75000"/>
                  </a:schemeClr>
                </a:solidFill>
                <a:effectLst/>
                <a:latin typeface="Gabriola" panose="04040605051002020D02" pitchFamily="82" charset="0"/>
                <a:ea typeface="Times New Roman"/>
              </a:rPr>
              <a:t>)</a:t>
            </a:r>
            <a:endParaRPr lang="ru-RU" sz="3200" b="1" dirty="0">
              <a:solidFill>
                <a:schemeClr val="accent2">
                  <a:lumMod val="75000"/>
                </a:schemeClr>
              </a:solidFill>
              <a:latin typeface="Gabriola" panose="04040605051002020D02" pitchFamily="82" charset="0"/>
            </a:endParaRPr>
          </a:p>
        </p:txBody>
      </p:sp>
    </p:spTree>
    <p:extLst>
      <p:ext uri="{BB962C8B-B14F-4D97-AF65-F5344CB8AC3E}">
        <p14:creationId xmlns:p14="http://schemas.microsoft.com/office/powerpoint/2010/main" val="319640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555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69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643312"/>
            <a:ext cx="4318198" cy="3220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wallpapers_ru_040303_sleem_la_nuit_tranquille_spokojnaya_n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742" y="3648927"/>
            <a:ext cx="428625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1547664" y="332656"/>
            <a:ext cx="5832648" cy="2862322"/>
          </a:xfrm>
          <a:prstGeom prst="rect">
            <a:avLst/>
          </a:prstGeom>
        </p:spPr>
        <p:txBody>
          <a:bodyPr wrap="square">
            <a:spAutoFit/>
          </a:bodyPr>
          <a:lstStyle/>
          <a:p>
            <a:pPr algn="ctr"/>
            <a:r>
              <a:rPr lang="ru-RU" dirty="0">
                <a:latin typeface="Gabriola" panose="04040605051002020D02" pitchFamily="82" charset="0"/>
              </a:rPr>
              <a:t> </a:t>
            </a:r>
            <a:r>
              <a:rPr lang="ru-RU" sz="3600" b="1" dirty="0">
                <a:solidFill>
                  <a:schemeClr val="accent2">
                    <a:lumMod val="75000"/>
                  </a:schemeClr>
                </a:solidFill>
                <a:latin typeface="Gabriola" panose="04040605051002020D02" pitchFamily="82" charset="0"/>
              </a:rPr>
              <a:t>Переживание обиды, безысходность, чувство одиночества, недовольство собой толкает человека на губительный шаг.</a:t>
            </a:r>
          </a:p>
          <a:p>
            <a:pPr algn="ctr"/>
            <a:r>
              <a:rPr lang="ru-RU" sz="3600" b="1" dirty="0">
                <a:solidFill>
                  <a:schemeClr val="accent2">
                    <a:lumMod val="75000"/>
                  </a:schemeClr>
                </a:solidFill>
                <a:latin typeface="Gabriola" panose="04040605051002020D02" pitchFamily="82" charset="0"/>
              </a:rPr>
              <a:t> </a:t>
            </a:r>
          </a:p>
        </p:txBody>
      </p:sp>
    </p:spTree>
    <p:extLst>
      <p:ext uri="{BB962C8B-B14F-4D97-AF65-F5344CB8AC3E}">
        <p14:creationId xmlns:p14="http://schemas.microsoft.com/office/powerpoint/2010/main" val="22841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1210079445_4003791_22375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443468"/>
            <a:ext cx="2629706" cy="373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ребенок на перекладине"/>
          <p:cNvPicPr>
            <a:picLocks noChangeAspect="1" noChangeArrowheads="1"/>
          </p:cNvPicPr>
          <p:nvPr/>
        </p:nvPicPr>
        <p:blipFill>
          <a:blip r:embed="rId3">
            <a:lum contrast="18000"/>
          </a:blip>
          <a:srcRect/>
          <a:stretch>
            <a:fillRect/>
          </a:stretch>
        </p:blipFill>
        <p:spPr bwMode="auto">
          <a:xfrm>
            <a:off x="323528" y="2443468"/>
            <a:ext cx="2833844" cy="365657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Прямоугольник 4"/>
          <p:cNvSpPr/>
          <p:nvPr/>
        </p:nvSpPr>
        <p:spPr>
          <a:xfrm>
            <a:off x="2123728" y="332656"/>
            <a:ext cx="4734272" cy="4524315"/>
          </a:xfrm>
          <a:prstGeom prst="rect">
            <a:avLst/>
          </a:prstGeom>
        </p:spPr>
        <p:txBody>
          <a:bodyPr wrap="square">
            <a:spAutoFit/>
          </a:bodyPr>
          <a:lstStyle/>
          <a:p>
            <a:r>
              <a:rPr lang="ru-RU" sz="3200" b="1" dirty="0">
                <a:solidFill>
                  <a:schemeClr val="accent2">
                    <a:lumMod val="75000"/>
                  </a:schemeClr>
                </a:solidFill>
                <a:latin typeface="Gabriola" panose="04040605051002020D02" pitchFamily="82" charset="0"/>
              </a:rPr>
              <a:t>Лишение себя жизни </a:t>
            </a:r>
            <a:r>
              <a:rPr lang="ru-RU" sz="3200" b="1" dirty="0" smtClean="0">
                <a:solidFill>
                  <a:schemeClr val="accent2">
                    <a:lumMod val="75000"/>
                  </a:schemeClr>
                </a:solidFill>
                <a:latin typeface="Gabriola" panose="04040605051002020D02" pitchFamily="82" charset="0"/>
              </a:rPr>
              <a:t>называется– </a:t>
            </a:r>
            <a:r>
              <a:rPr lang="ru-RU" sz="3200" b="1" dirty="0">
                <a:solidFill>
                  <a:schemeClr val="accent2">
                    <a:lumMod val="75000"/>
                  </a:schemeClr>
                </a:solidFill>
                <a:latin typeface="Gabriola" panose="04040605051002020D02" pitchFamily="82" charset="0"/>
              </a:rPr>
              <a:t>суицид. Это страшное слово невольно произносишь шёпотом. Но у нас одна единственная жизнь… </a:t>
            </a:r>
            <a:endParaRPr lang="ru-RU" sz="3200" b="1" dirty="0" smtClean="0">
              <a:solidFill>
                <a:schemeClr val="accent2">
                  <a:lumMod val="75000"/>
                </a:schemeClr>
              </a:solidFill>
              <a:latin typeface="Gabriola" panose="04040605051002020D02" pitchFamily="82" charset="0"/>
            </a:endParaRPr>
          </a:p>
          <a:p>
            <a:r>
              <a:rPr lang="ru-RU" sz="3200" b="1" dirty="0" smtClean="0">
                <a:solidFill>
                  <a:schemeClr val="accent2">
                    <a:lumMod val="75000"/>
                  </a:schemeClr>
                </a:solidFill>
                <a:latin typeface="Gabriola" panose="04040605051002020D02" pitchFamily="82" charset="0"/>
              </a:rPr>
              <a:t>и </a:t>
            </a:r>
            <a:r>
              <a:rPr lang="ru-RU" sz="3200" b="1" dirty="0">
                <a:solidFill>
                  <a:schemeClr val="accent2">
                    <a:lumMod val="75000"/>
                  </a:schemeClr>
                </a:solidFill>
                <a:latin typeface="Gabriola" panose="04040605051002020D02" pitchFamily="82" charset="0"/>
              </a:rPr>
              <a:t>мы должны это понять </a:t>
            </a:r>
            <a:endParaRPr lang="ru-RU" sz="3200" b="1" dirty="0" smtClean="0">
              <a:solidFill>
                <a:schemeClr val="accent2">
                  <a:lumMod val="75000"/>
                </a:schemeClr>
              </a:solidFill>
              <a:latin typeface="Gabriola" panose="04040605051002020D02" pitchFamily="82" charset="0"/>
            </a:endParaRPr>
          </a:p>
          <a:p>
            <a:r>
              <a:rPr lang="ru-RU" sz="3200" b="1" dirty="0" smtClean="0">
                <a:solidFill>
                  <a:schemeClr val="accent2">
                    <a:lumMod val="75000"/>
                  </a:schemeClr>
                </a:solidFill>
                <a:latin typeface="Gabriola" panose="04040605051002020D02" pitchFamily="82" charset="0"/>
              </a:rPr>
              <a:t>раз </a:t>
            </a:r>
            <a:r>
              <a:rPr lang="ru-RU" sz="3200" b="1" dirty="0">
                <a:solidFill>
                  <a:schemeClr val="accent2">
                    <a:lumMod val="75000"/>
                  </a:schemeClr>
                </a:solidFill>
                <a:latin typeface="Gabriola" panose="04040605051002020D02" pitchFamily="82" charset="0"/>
              </a:rPr>
              <a:t>и навсегда.</a:t>
            </a:r>
          </a:p>
          <a:p>
            <a:r>
              <a:rPr lang="ru-RU" sz="3200" b="1" dirty="0">
                <a:solidFill>
                  <a:schemeClr val="accent2">
                    <a:lumMod val="75000"/>
                  </a:schemeClr>
                </a:solidFill>
                <a:latin typeface="Gabriola" panose="04040605051002020D02" pitchFamily="82" charset="0"/>
              </a:rPr>
              <a:t> </a:t>
            </a:r>
            <a:r>
              <a:rPr lang="ru-RU" sz="3200" b="1" dirty="0" smtClean="0">
                <a:solidFill>
                  <a:schemeClr val="accent2">
                    <a:lumMod val="75000"/>
                  </a:schemeClr>
                </a:solidFill>
                <a:latin typeface="Gabriola" panose="04040605051002020D02" pitchFamily="82" charset="0"/>
              </a:rPr>
              <a:t>  </a:t>
            </a:r>
            <a:r>
              <a:rPr lang="ru-RU" sz="3200" b="1" dirty="0">
                <a:solidFill>
                  <a:schemeClr val="accent2">
                    <a:lumMod val="75000"/>
                  </a:schemeClr>
                </a:solidFill>
                <a:latin typeface="Gabriola" panose="04040605051002020D02" pitchFamily="82" charset="0"/>
              </a:rPr>
              <a:t>Суицид – это горе родным </a:t>
            </a:r>
            <a:endParaRPr lang="ru-RU" sz="3200" b="1" dirty="0" smtClean="0">
              <a:solidFill>
                <a:schemeClr val="accent2">
                  <a:lumMod val="75000"/>
                </a:schemeClr>
              </a:solidFill>
              <a:latin typeface="Gabriola" panose="04040605051002020D02" pitchFamily="82" charset="0"/>
            </a:endParaRPr>
          </a:p>
          <a:p>
            <a:r>
              <a:rPr lang="ru-RU" sz="3200" b="1" dirty="0" smtClean="0">
                <a:solidFill>
                  <a:schemeClr val="accent2">
                    <a:lumMod val="75000"/>
                  </a:schemeClr>
                </a:solidFill>
                <a:latin typeface="Gabriola" panose="04040605051002020D02" pitchFamily="82" charset="0"/>
              </a:rPr>
              <a:t>и близким.</a:t>
            </a:r>
            <a:endParaRPr lang="ru-RU" sz="3200" b="1" dirty="0">
              <a:solidFill>
                <a:schemeClr val="accent2">
                  <a:lumMod val="75000"/>
                </a:schemeClr>
              </a:solidFill>
              <a:latin typeface="Gabriola" panose="04040605051002020D02" pitchFamily="82" charset="0"/>
            </a:endParaRPr>
          </a:p>
        </p:txBody>
      </p:sp>
    </p:spTree>
    <p:extLst>
      <p:ext uri="{BB962C8B-B14F-4D97-AF65-F5344CB8AC3E}">
        <p14:creationId xmlns:p14="http://schemas.microsoft.com/office/powerpoint/2010/main" val="1736764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02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1187624" y="1916832"/>
            <a:ext cx="6336704" cy="4493538"/>
          </a:xfrm>
          <a:prstGeom prst="rect">
            <a:avLst/>
          </a:prstGeom>
        </p:spPr>
        <p:txBody>
          <a:bodyPr wrap="square">
            <a:spAutoFit/>
          </a:bodyPr>
          <a:lstStyle/>
          <a:p>
            <a:r>
              <a:rPr lang="ru-RU" sz="3200" dirty="0"/>
              <a:t> </a:t>
            </a:r>
            <a:endParaRPr lang="ru-RU" sz="3200" dirty="0" smtClean="0"/>
          </a:p>
          <a:p>
            <a:endParaRPr lang="ru-RU" sz="3200" dirty="0"/>
          </a:p>
          <a:p>
            <a:endParaRPr lang="ru-RU" sz="3200" dirty="0" smtClean="0"/>
          </a:p>
          <a:p>
            <a:endParaRPr lang="ru-RU" sz="3200" dirty="0"/>
          </a:p>
          <a:p>
            <a:pPr algn="ctr"/>
            <a:endParaRPr lang="ru-RU" sz="2800" b="1" dirty="0" smtClean="0">
              <a:solidFill>
                <a:schemeClr val="accent2">
                  <a:lumMod val="75000"/>
                </a:schemeClr>
              </a:solidFill>
              <a:latin typeface="Gabriola" panose="04040605051002020D02" pitchFamily="82" charset="0"/>
            </a:endParaRPr>
          </a:p>
          <a:p>
            <a:pPr algn="ctr"/>
            <a:r>
              <a:rPr lang="ru-RU" sz="2800" b="1" dirty="0" smtClean="0">
                <a:solidFill>
                  <a:schemeClr val="accent2">
                    <a:lumMod val="75000"/>
                  </a:schemeClr>
                </a:solidFill>
                <a:latin typeface="Gabriola" panose="04040605051002020D02" pitchFamily="82" charset="0"/>
              </a:rPr>
              <a:t>От </a:t>
            </a:r>
            <a:r>
              <a:rPr lang="ru-RU" sz="2800" b="1" dirty="0">
                <a:solidFill>
                  <a:schemeClr val="accent2">
                    <a:lumMod val="75000"/>
                  </a:schemeClr>
                </a:solidFill>
                <a:latin typeface="Gabriola" panose="04040605051002020D02" pitchFamily="82" charset="0"/>
              </a:rPr>
              <a:t>безбожия до Бога – мгновенье одно,</a:t>
            </a:r>
          </a:p>
          <a:p>
            <a:pPr algn="ctr"/>
            <a:r>
              <a:rPr lang="ru-RU" sz="2800" b="1" dirty="0">
                <a:solidFill>
                  <a:schemeClr val="accent2">
                    <a:lumMod val="75000"/>
                  </a:schemeClr>
                </a:solidFill>
                <a:latin typeface="Gabriola" panose="04040605051002020D02" pitchFamily="82" charset="0"/>
              </a:rPr>
              <a:t>      От нуля до итого – мгновенье одно,</a:t>
            </a:r>
          </a:p>
          <a:p>
            <a:pPr algn="ctr"/>
            <a:r>
              <a:rPr lang="ru-RU" sz="2800" b="1" dirty="0">
                <a:solidFill>
                  <a:schemeClr val="accent2">
                    <a:lumMod val="75000"/>
                  </a:schemeClr>
                </a:solidFill>
                <a:latin typeface="Gabriola" panose="04040605051002020D02" pitchFamily="82" charset="0"/>
              </a:rPr>
              <a:t>      Береги драгоценное это мгновенье:</a:t>
            </a:r>
          </a:p>
          <a:p>
            <a:pPr algn="ctr"/>
            <a:r>
              <a:rPr lang="ru-RU" sz="2800" b="1" dirty="0">
                <a:solidFill>
                  <a:schemeClr val="accent2">
                    <a:lumMod val="75000"/>
                  </a:schemeClr>
                </a:solidFill>
                <a:latin typeface="Gabriola" panose="04040605051002020D02" pitchFamily="82" charset="0"/>
              </a:rPr>
              <a:t>      Жизнь ни мало, ни много – мгновенье одно.</a:t>
            </a:r>
          </a:p>
          <a:p>
            <a:r>
              <a:rPr lang="ru-RU" dirty="0">
                <a:solidFill>
                  <a:schemeClr val="accent2">
                    <a:lumMod val="75000"/>
                  </a:schemeClr>
                </a:solidFill>
              </a:rPr>
              <a:t> </a:t>
            </a:r>
          </a:p>
        </p:txBody>
      </p:sp>
    </p:spTree>
    <p:extLst>
      <p:ext uri="{BB962C8B-B14F-4D97-AF65-F5344CB8AC3E}">
        <p14:creationId xmlns:p14="http://schemas.microsoft.com/office/powerpoint/2010/main" val="2478943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Презентация8">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TotalTime>
  <Words>351</Words>
  <Application>Microsoft Office PowerPoint</Application>
  <PresentationFormat>Экран (4:3)</PresentationFormat>
  <Paragraphs>45</Paragraphs>
  <Slides>11</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Презентация8</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Curnos™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темирлан</dc:creator>
  <cp:lastModifiedBy>темирлан</cp:lastModifiedBy>
  <cp:revision>10</cp:revision>
  <dcterms:created xsi:type="dcterms:W3CDTF">2013-10-22T17:18:45Z</dcterms:created>
  <dcterms:modified xsi:type="dcterms:W3CDTF">2018-03-15T19:11:16Z</dcterms:modified>
</cp:coreProperties>
</file>