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7" r:id="rId4"/>
    <p:sldId id="259" r:id="rId5"/>
    <p:sldId id="266" r:id="rId6"/>
    <p:sldId id="260" r:id="rId7"/>
    <p:sldId id="258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8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8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6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4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1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2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7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5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6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2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3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3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5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F341EA-43E1-47B3-8042-46D67A1FE64A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32261F-860F-438A-839F-20253456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41-33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1700808"/>
            <a:ext cx="2571768" cy="4910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700808"/>
            <a:ext cx="5904656" cy="4392489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>
              <a:defRPr/>
            </a:pPr>
            <a:r>
              <a:rPr lang="ru-RU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Долгожданный дан звонок</a:t>
            </a:r>
          </a:p>
          <a:p>
            <a:pPr>
              <a:defRPr/>
            </a:pPr>
            <a:r>
              <a:rPr lang="ru-RU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Все ль внимательно глядят</a:t>
            </a:r>
          </a:p>
          <a:p>
            <a:pPr>
              <a:defRPr/>
            </a:pPr>
            <a:r>
              <a:rPr lang="ru-RU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Начинается урок,</a:t>
            </a:r>
          </a:p>
          <a:p>
            <a:pPr>
              <a:defRPr/>
            </a:pPr>
            <a:r>
              <a:rPr lang="ru-RU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Он пойдет, надеюсь впрок.</a:t>
            </a:r>
            <a:endParaRPr lang="ru-RU" b="1" kern="0" dirty="0" smtClean="0">
              <a:ln w="6600">
                <a:solidFill>
                  <a:srgbClr val="AA2B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AA2B1E">
                    <a:satMod val="175000"/>
                    <a:alpha val="40000"/>
                  </a:srgbClr>
                </a:glow>
                <a:outerShdw dist="38100" dir="2700000" algn="tl" rotWithShape="0">
                  <a:srgbClr val="AA2B1E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6864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Чистописание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0219" y="1600200"/>
            <a:ext cx="8612261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 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Кк</a:t>
            </a:r>
            <a:endParaRPr lang="ru-RU" sz="40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Мотивация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1). </a:t>
            </a:r>
            <a:r>
              <a:rPr lang="ru-RU" b="1" dirty="0">
                <a:solidFill>
                  <a:srgbClr val="0070C0"/>
                </a:solidFill>
              </a:rPr>
              <a:t>Корень – это главная часть предложения  </a:t>
            </a:r>
          </a:p>
          <a:p>
            <a:r>
              <a:rPr lang="ru-RU" b="1" dirty="0">
                <a:solidFill>
                  <a:srgbClr val="0070C0"/>
                </a:solidFill>
              </a:rPr>
              <a:t>2). Родственные слова ещё называют однокоренными </a:t>
            </a:r>
          </a:p>
          <a:p>
            <a:r>
              <a:rPr lang="ru-RU" b="1" dirty="0">
                <a:solidFill>
                  <a:srgbClr val="0070C0"/>
                </a:solidFill>
              </a:rPr>
              <a:t>3). Верно ли, что у слов носик и носильщик одинаковый корень? </a:t>
            </a:r>
          </a:p>
          <a:p>
            <a:r>
              <a:rPr lang="ru-RU" b="1" dirty="0">
                <a:solidFill>
                  <a:srgbClr val="0070C0"/>
                </a:solidFill>
              </a:rPr>
              <a:t>4). Корень – это общая часть родственных слов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6304" y="1916832"/>
            <a:ext cx="51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«Верно ли утверждение»?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821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Повторение.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такое корень слова?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Какие орфограммы в корне слова мы знаем?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Как узнать какую букву написать в опасной позиции?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а к у п с т а 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к</a:t>
            </a:r>
            <a:r>
              <a:rPr lang="ru-RU" sz="4000" b="1" dirty="0" smtClean="0">
                <a:solidFill>
                  <a:srgbClr val="0070C0"/>
                </a:solidFill>
              </a:rPr>
              <a:t>апуста</a:t>
            </a:r>
          </a:p>
          <a:p>
            <a:r>
              <a:rPr lang="ru-RU" sz="4000" b="1" dirty="0" err="1">
                <a:solidFill>
                  <a:srgbClr val="0070C0"/>
                </a:solidFill>
              </a:rPr>
              <a:t>к</a:t>
            </a:r>
            <a:r>
              <a:rPr lang="ru-RU" sz="4000" b="1" dirty="0" err="1" smtClean="0">
                <a:solidFill>
                  <a:srgbClr val="0070C0"/>
                </a:solidFill>
              </a:rPr>
              <a:t>апустка</a:t>
            </a:r>
            <a:r>
              <a:rPr lang="ru-RU" sz="4000" b="1" dirty="0" smtClean="0">
                <a:solidFill>
                  <a:srgbClr val="0070C0"/>
                </a:solidFill>
              </a:rPr>
              <a:t>, капустный, капустница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38100" y="-41614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66" y="1268760"/>
            <a:ext cx="7015083" cy="8640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Давай подумаем</a:t>
            </a:r>
            <a:r>
              <a:rPr lang="ru-RU" sz="5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!</a:t>
            </a:r>
            <a:endParaRPr lang="ru-RU" sz="5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0439"/>
            <a:ext cx="1091613" cy="654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6065" y="232705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38100" y="3333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Домашнее задание: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Стр. </a:t>
            </a:r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100-103, у.5.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38100" y="3333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CC0099"/>
              </a:solidFill>
            </a:endParaRP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2140364"/>
              </p:ext>
            </p:extLst>
          </p:nvPr>
        </p:nvGraphicFramePr>
        <p:xfrm>
          <a:off x="539750" y="2349500"/>
          <a:ext cx="2760663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icture" r:id="rId4" imgW="1364760" imgH="1576800" progId="Word.Picture.8">
                  <p:embed/>
                </p:oleObj>
              </mc:Choice>
              <mc:Fallback>
                <p:oleObj name="Picture" r:id="rId4" imgW="1364760" imgH="15768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49500"/>
                        <a:ext cx="2760663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35696" y="1773238"/>
            <a:ext cx="730830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4"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Рефлексия</a:t>
            </a:r>
          </a:p>
          <a:p>
            <a:pPr lvl="4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CC0099"/>
                </a:solidFill>
              </a:rPr>
              <a:t>Выбери </a:t>
            </a:r>
            <a:r>
              <a:rPr lang="ru-RU" sz="3600" b="1" i="1" dirty="0">
                <a:solidFill>
                  <a:srgbClr val="CC0099"/>
                </a:solidFill>
              </a:rPr>
              <a:t>утверждение</a:t>
            </a:r>
            <a:r>
              <a:rPr lang="ru-RU" sz="3600" b="1" i="1" dirty="0" smtClean="0">
                <a:solidFill>
                  <a:srgbClr val="CC0099"/>
                </a:solidFill>
              </a:rPr>
              <a:t>: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 smtClean="0">
                <a:solidFill>
                  <a:srgbClr val="00B050"/>
                </a:solidFill>
              </a:rPr>
              <a:t>все </a:t>
            </a:r>
            <a:r>
              <a:rPr lang="ru-RU" altLang="ru-RU" sz="2800" b="1" dirty="0">
                <a:solidFill>
                  <a:srgbClr val="00B050"/>
                </a:solidFill>
              </a:rPr>
              <a:t>понял, могу помочь другим;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B0F0"/>
                </a:solidFill>
              </a:rPr>
              <a:t>все понял;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rgbClr val="FFC000"/>
                </a:solidFill>
              </a:rPr>
              <a:t>могу, но нужна помощь;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rgbClr val="FF0000"/>
                </a:solidFill>
              </a:rPr>
              <a:t>ничего не понял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351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38100" y="3333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«Цветок настроения»</a:t>
            </a:r>
          </a:p>
        </p:txBody>
      </p:sp>
      <p:sp>
        <p:nvSpPr>
          <p:cNvPr id="18436" name="plant"/>
          <p:cNvSpPr>
            <a:spLocks noEditPoints="1" noChangeArrowheads="1"/>
          </p:cNvSpPr>
          <p:nvPr/>
        </p:nvSpPr>
        <p:spPr bwMode="auto">
          <a:xfrm>
            <a:off x="781127" y="2333343"/>
            <a:ext cx="1223962" cy="1304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438" name="plant"/>
          <p:cNvSpPr>
            <a:spLocks noEditPoints="1" noChangeArrowheads="1"/>
          </p:cNvSpPr>
          <p:nvPr/>
        </p:nvSpPr>
        <p:spPr bwMode="auto">
          <a:xfrm>
            <a:off x="823119" y="3758253"/>
            <a:ext cx="1295400" cy="12334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439" name="plant"/>
          <p:cNvSpPr>
            <a:spLocks noEditPoints="1" noChangeArrowheads="1"/>
          </p:cNvSpPr>
          <p:nvPr/>
        </p:nvSpPr>
        <p:spPr bwMode="auto">
          <a:xfrm>
            <a:off x="799895" y="5019368"/>
            <a:ext cx="1295400" cy="1162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763688" y="1484784"/>
            <a:ext cx="5616623" cy="79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392814" y="2492895"/>
            <a:ext cx="44643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FFC000"/>
                </a:solidFill>
              </a:rPr>
              <a:t>Радостное, светлое, хорошее.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392814" y="3758252"/>
            <a:ext cx="46089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B050"/>
                </a:solidFill>
              </a:rPr>
              <a:t>Спокойное, уравновешенное.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2843213" y="5157788"/>
            <a:ext cx="5329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375966" y="5109395"/>
            <a:ext cx="54719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70C0"/>
                </a:solidFill>
              </a:rPr>
              <a:t>Грустное, печальное, тоскливое.</a:t>
            </a:r>
          </a:p>
        </p:txBody>
      </p:sp>
    </p:spTree>
    <p:extLst>
      <p:ext uri="{BB962C8B-B14F-4D97-AF65-F5344CB8AC3E}">
        <p14:creationId xmlns:p14="http://schemas.microsoft.com/office/powerpoint/2010/main" val="2679913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 animBg="1"/>
      <p:bldP spid="184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72</TotalTime>
  <Words>149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Тема7</vt:lpstr>
      <vt:lpstr>Picture</vt:lpstr>
      <vt:lpstr>Презентация PowerPoint</vt:lpstr>
      <vt:lpstr>Чистописание</vt:lpstr>
      <vt:lpstr>Мотивация</vt:lpstr>
      <vt:lpstr>Презентация PowerPoint</vt:lpstr>
      <vt:lpstr>Словарь:</vt:lpstr>
      <vt:lpstr>Давай подумаем!</vt:lpstr>
      <vt:lpstr>Презентация PowerPoint</vt:lpstr>
      <vt:lpstr>Презентация PowerPoint</vt:lpstr>
      <vt:lpstr>   «Цветок настроения»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темирлан</dc:creator>
  <cp:lastModifiedBy>темирлан</cp:lastModifiedBy>
  <cp:revision>8</cp:revision>
  <dcterms:created xsi:type="dcterms:W3CDTF">2016-11-17T06:32:54Z</dcterms:created>
  <dcterms:modified xsi:type="dcterms:W3CDTF">2016-11-19T07:24:27Z</dcterms:modified>
</cp:coreProperties>
</file>