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91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62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07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14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04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15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31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16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66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373D8-EE64-43D4-9DB0-9696D7CCE72C}" type="datetimeFigureOut">
              <a:rPr lang="ru-RU" smtClean="0"/>
              <a:t>23.11.2016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A629B-7145-4375-AD90-03FAB0A7D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21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02624" cy="1827635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Постарайтесь всё понять, </a:t>
            </a:r>
            <a:br>
              <a:rPr lang="ru-RU" sz="49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sz="49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Будем много мы решать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Устный счет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49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0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363272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• Сколько треугольников изображено на чертеже?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5949280"/>
            <a:ext cx="2683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Ответ</a:t>
            </a:r>
            <a:r>
              <a:rPr lang="ru-RU" sz="2800" b="1" dirty="0" smtClean="0">
                <a:solidFill>
                  <a:srgbClr val="0070C0"/>
                </a:solidFill>
              </a:rPr>
              <a:t>: 6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92896"/>
            <a:ext cx="4392488" cy="37179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711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9487" y="-5680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003232" cy="122413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Решите задачу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6" cy="40219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Лена </a:t>
            </a:r>
            <a:r>
              <a:rPr lang="ru-RU" b="1" dirty="0">
                <a:solidFill>
                  <a:srgbClr val="0070C0"/>
                </a:solidFill>
              </a:rPr>
              <a:t>прыгнула через скакалку 25 раз, Маша – </a:t>
            </a:r>
            <a:r>
              <a:rPr lang="ru-RU" b="1" dirty="0" smtClean="0">
                <a:solidFill>
                  <a:srgbClr val="0070C0"/>
                </a:solidFill>
              </a:rPr>
              <a:t>35 раз, Таня – 30. </a:t>
            </a:r>
            <a:endParaRPr lang="ru-RU" b="1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– </a:t>
            </a:r>
            <a:r>
              <a:rPr lang="x-none" smtClean="0"/>
              <a:t> </a:t>
            </a:r>
            <a:r>
              <a:rPr lang="x-none" b="1">
                <a:solidFill>
                  <a:srgbClr val="FF0000"/>
                </a:solidFill>
              </a:rPr>
              <a:t>На сколько больше прыжков сделала Маша, чем Таня? На сколько меньше прыжков сделала Лена, чем Маша? </a:t>
            </a:r>
            <a:r>
              <a:rPr lang="x-none" b="1">
                <a:solidFill>
                  <a:srgbClr val="00B050"/>
                </a:solidFill>
              </a:rPr>
              <a:t>Что обозначают выражения, записанные по условию задачи?</a:t>
            </a:r>
            <a:endParaRPr lang="ru-RU" b="1" dirty="0">
              <a:solidFill>
                <a:srgbClr val="00B050"/>
              </a:solidFill>
            </a:endParaRPr>
          </a:p>
          <a:p>
            <a:r>
              <a:rPr lang="x-none" b="1">
                <a:solidFill>
                  <a:srgbClr val="00B050"/>
                </a:solidFill>
              </a:rPr>
              <a:t>а) 25 + 30                              б) 35 + 30</a:t>
            </a:r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в) 25 + 30 + 35                      г) 30 – 25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9487" y="-5680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003232" cy="122413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Заполните цепочку: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7200800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4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-38100" y="-1759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366" y="1268760"/>
            <a:ext cx="7015083" cy="864096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Давай подумаем</a:t>
            </a:r>
            <a:r>
              <a:rPr lang="ru-RU" sz="5400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!</a:t>
            </a:r>
            <a:endParaRPr lang="ru-RU" sz="5400" b="1" dirty="0">
              <a:solidFill>
                <a:srgbClr val="00B0F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endParaRPr lang="ru-RU" sz="4000" b="1" dirty="0" smtClean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40439"/>
            <a:ext cx="1091613" cy="6549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416065" y="2327056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03173" y="2295406"/>
            <a:ext cx="63252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b="1">
                <a:solidFill>
                  <a:srgbClr val="C00000"/>
                </a:solidFill>
              </a:rPr>
              <a:t>– Рассмотрите </a:t>
            </a:r>
            <a:r>
              <a:rPr lang="ru-RU" sz="2400" b="1" dirty="0" smtClean="0">
                <a:solidFill>
                  <a:srgbClr val="C00000"/>
                </a:solidFill>
              </a:rPr>
              <a:t>чертёж </a:t>
            </a:r>
            <a:r>
              <a:rPr lang="x-none" sz="2400" b="1" smtClean="0">
                <a:solidFill>
                  <a:srgbClr val="C00000"/>
                </a:solidFill>
              </a:rPr>
              <a:t>на доске: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850276"/>
            <a:ext cx="8136904" cy="380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x-none" smtClean="0">
                <a:effectLst/>
                <a:latin typeface="Times New Roman"/>
                <a:ea typeface="Calibri"/>
              </a:rPr>
              <a:t>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4653136"/>
            <a:ext cx="669674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-Как называется эта фигура? 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Calibri"/>
              </a:rPr>
              <a:t>-Сколько клеток содержит?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-Закрасьте половину фигуры.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x-none" sz="2400" b="1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– </a:t>
            </a:r>
            <a:r>
              <a:rPr lang="x-none" sz="2400" b="1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Прочитайте тему урока на доске.</a:t>
            </a:r>
            <a:endParaRPr lang="ru-RU" sz="2400" b="1" dirty="0">
              <a:solidFill>
                <a:srgbClr val="C00000"/>
              </a:solidFill>
              <a:effectLst/>
              <a:latin typeface="Arial"/>
              <a:ea typeface="Calibri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173" y="2850276"/>
            <a:ext cx="4741035" cy="1658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296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07099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Тема урока: Умножение </a:t>
            </a:r>
            <a:r>
              <a:rPr lang="ru-RU" sz="4000" b="1" dirty="0">
                <a:solidFill>
                  <a:srgbClr val="C00000"/>
                </a:solidFill>
              </a:rPr>
              <a:t>и деление на 2. Половина числа.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7715200" cy="363326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0" u="none" strike="noStrike" baseline="0" dirty="0" smtClean="0">
                <a:solidFill>
                  <a:srgbClr val="7030A0"/>
                </a:solidFill>
                <a:latin typeface="Times New Roman"/>
              </a:rPr>
              <a:t>Определите цели урока.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Продолжим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 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изучать…</a:t>
            </a:r>
          </a:p>
          <a:p>
            <a:r>
              <a:rPr lang="ru-RU" b="1" dirty="0">
                <a:solidFill>
                  <a:srgbClr val="00B0F0"/>
                </a:solidFill>
                <a:latin typeface="Times New Roman"/>
              </a:rPr>
              <a:t>-</a:t>
            </a:r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Откроем…</a:t>
            </a: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-Закрепим…</a:t>
            </a:r>
            <a:endParaRPr lang="ru-RU" b="1" dirty="0" smtClean="0">
              <a:solidFill>
                <a:srgbClr val="00B0F0"/>
              </a:solidFill>
            </a:endParaRPr>
          </a:p>
          <a:p>
            <a:r>
              <a:rPr lang="ru-RU" b="1" dirty="0" smtClean="0">
                <a:solidFill>
                  <a:srgbClr val="00B0F0"/>
                </a:solidFill>
                <a:latin typeface="Times New Roman"/>
              </a:rPr>
              <a:t>-Повторим…</a:t>
            </a:r>
          </a:p>
          <a:p>
            <a:pPr marL="0" indent="0">
              <a:buNone/>
            </a:pPr>
            <a:endParaRPr lang="ru-RU" b="1" dirty="0" smtClean="0">
              <a:solidFill>
                <a:srgbClr val="00B0F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13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"/>
          <a:stretch>
            <a:fillRect/>
          </a:stretch>
        </p:blipFill>
        <p:spPr bwMode="auto">
          <a:xfrm>
            <a:off x="0" y="36108"/>
            <a:ext cx="9182100" cy="6824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141277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Продолжи предложения: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37052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Сегодня на уроке: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 мы узнали…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мы учились…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 мы смогли…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B0F0"/>
                </a:solidFill>
              </a:rPr>
              <a:t>было трудно…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-урок понравился, потому что…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- дома надо поработать над…</a:t>
            </a:r>
            <a:endParaRPr lang="ru-RU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25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185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Постарайтесь всё понять,  Будем много мы решать Устный счет</vt:lpstr>
      <vt:lpstr>• Сколько треугольников изображено на чертеже?</vt:lpstr>
      <vt:lpstr>Решите задачу</vt:lpstr>
      <vt:lpstr>Заполните цепочку:</vt:lpstr>
      <vt:lpstr>Давай подумаем!</vt:lpstr>
      <vt:lpstr>Тема урока: Умножение и деление на 2. Половина числа. </vt:lpstr>
      <vt:lpstr>Продолжи предложения: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темирлан</dc:creator>
  <cp:lastModifiedBy>темирлан</cp:lastModifiedBy>
  <cp:revision>2</cp:revision>
  <dcterms:created xsi:type="dcterms:W3CDTF">2016-11-23T07:22:14Z</dcterms:created>
  <dcterms:modified xsi:type="dcterms:W3CDTF">2016-11-23T07:36:48Z</dcterms:modified>
</cp:coreProperties>
</file>