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6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52CD-FA2B-4636-9A1C-D1BBEBD6588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4D4-BFB7-4ED2-9DC9-3A11E3542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739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52CD-FA2B-4636-9A1C-D1BBEBD6588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4D4-BFB7-4ED2-9DC9-3A11E3542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96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52CD-FA2B-4636-9A1C-D1BBEBD6588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4D4-BFB7-4ED2-9DC9-3A11E3542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950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52CD-FA2B-4636-9A1C-D1BBEBD6588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4D4-BFB7-4ED2-9DC9-3A11E3542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34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52CD-FA2B-4636-9A1C-D1BBEBD6588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4D4-BFB7-4ED2-9DC9-3A11E3542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159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52CD-FA2B-4636-9A1C-D1BBEBD6588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4D4-BFB7-4ED2-9DC9-3A11E3542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24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52CD-FA2B-4636-9A1C-D1BBEBD6588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4D4-BFB7-4ED2-9DC9-3A11E3542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79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52CD-FA2B-4636-9A1C-D1BBEBD6588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4D4-BFB7-4ED2-9DC9-3A11E3542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454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52CD-FA2B-4636-9A1C-D1BBEBD6588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4D4-BFB7-4ED2-9DC9-3A11E3542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02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52CD-FA2B-4636-9A1C-D1BBEBD6588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4D4-BFB7-4ED2-9DC9-3A11E3542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89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52CD-FA2B-4636-9A1C-D1BBEBD6588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4D4-BFB7-4ED2-9DC9-3A11E3542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818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252CD-FA2B-4636-9A1C-D1BBEBD6588B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6F4D4-BFB7-4ED2-9DC9-3A11E3542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80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0" y="36108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02624" cy="1827635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Постарайтесь всё понять, </a:t>
            </a:r>
            <a:br>
              <a:rPr lang="ru-RU" sz="49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</a:br>
            <a:r>
              <a:rPr lang="ru-RU" sz="49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Будем много мы решать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Устный счет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24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0" y="36108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x-none" smtClean="0">
                <a:solidFill>
                  <a:srgbClr val="FF0000"/>
                </a:solidFill>
              </a:rPr>
              <a:t>Какая</a:t>
            </a:r>
            <a:r>
              <a:rPr lang="x-none" smtClean="0"/>
              <a:t> </a:t>
            </a:r>
            <a:r>
              <a:rPr lang="x-none">
                <a:solidFill>
                  <a:srgbClr val="FF0000"/>
                </a:solidFill>
              </a:rPr>
              <a:t>фигура «лишняя»?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92896"/>
            <a:ext cx="6840760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0071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0" y="36108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>
                <a:solidFill>
                  <a:srgbClr val="C00000"/>
                </a:solidFill>
              </a:rPr>
              <a:t/>
            </a:r>
            <a:br>
              <a:rPr lang="ru-RU" sz="4000" b="1" dirty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>
                <a:solidFill>
                  <a:srgbClr val="C00000"/>
                </a:solidFill>
              </a:rPr>
              <a:t/>
            </a:r>
            <a:br>
              <a:rPr lang="ru-RU" sz="4000" b="1" dirty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x-none" sz="4000" b="1" smtClean="0">
                <a:solidFill>
                  <a:srgbClr val="C00000"/>
                </a:solidFill>
              </a:rPr>
              <a:t>– </a:t>
            </a:r>
            <a:r>
              <a:rPr lang="x-none" sz="4000" b="1">
                <a:solidFill>
                  <a:srgbClr val="C00000"/>
                </a:solidFill>
              </a:rPr>
              <a:t>Запишите числа в порядке убывания: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>
              <a:solidFill>
                <a:srgbClr val="0070C0"/>
              </a:solidFill>
            </a:endParaRPr>
          </a:p>
          <a:p>
            <a:r>
              <a:rPr lang="x-none" b="1" smtClean="0">
                <a:solidFill>
                  <a:srgbClr val="0070C0"/>
                </a:solidFill>
              </a:rPr>
              <a:t>70</a:t>
            </a:r>
            <a:r>
              <a:rPr lang="x-none" b="1">
                <a:solidFill>
                  <a:srgbClr val="0070C0"/>
                </a:solidFill>
              </a:rPr>
              <a:t>, 55, 40, 50, 60, 45, 65, 35.</a:t>
            </a:r>
            <a:endParaRPr lang="ru-RU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5811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0" y="36108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556792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/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>
                <a:solidFill>
                  <a:srgbClr val="C00000"/>
                </a:solidFill>
              </a:rPr>
              <a:t/>
            </a:r>
            <a:br>
              <a:rPr lang="ru-RU" sz="3200" dirty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-</a:t>
            </a:r>
            <a:r>
              <a:rPr lang="x-none" sz="2800" b="1" smtClean="0">
                <a:solidFill>
                  <a:srgbClr val="C00000"/>
                </a:solidFill>
              </a:rPr>
              <a:t>По </a:t>
            </a:r>
            <a:r>
              <a:rPr lang="x-none" sz="2800" b="1">
                <a:solidFill>
                  <a:srgbClr val="C00000"/>
                </a:solidFill>
              </a:rPr>
              <a:t>какому признаку можно разбить на числа на две группы? Найдите разность самого большого и самого маленького числа в этом ряду. Увеличьте каждое число на </a:t>
            </a:r>
            <a:r>
              <a:rPr lang="x-none" sz="2800" b="1">
                <a:solidFill>
                  <a:srgbClr val="C00000"/>
                </a:solidFill>
              </a:rPr>
              <a:t>5 </a:t>
            </a:r>
            <a:r>
              <a:rPr lang="x-none" sz="2800" b="1" smtClean="0">
                <a:solidFill>
                  <a:srgbClr val="C00000"/>
                </a:solidFill>
              </a:rPr>
              <a:t>единиц.</a:t>
            </a:r>
            <a:r>
              <a:rPr lang="ru-RU" sz="2800" b="1" dirty="0">
                <a:solidFill>
                  <a:srgbClr val="C00000"/>
                </a:solidFill>
              </a:rPr>
              <a:t/>
            </a:r>
            <a:br>
              <a:rPr lang="ru-RU" sz="2800" b="1" dirty="0">
                <a:solidFill>
                  <a:srgbClr val="C00000"/>
                </a:solidFill>
              </a:rPr>
            </a:b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>
              <a:solidFill>
                <a:srgbClr val="0070C0"/>
              </a:solidFill>
            </a:endParaRPr>
          </a:p>
          <a:p>
            <a:r>
              <a:rPr lang="ru-RU" b="1" dirty="0" smtClean="0">
                <a:solidFill>
                  <a:srgbClr val="0070C0"/>
                </a:solidFill>
              </a:rPr>
              <a:t>70, 65, 60, 55, 50, 45, 40, 35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989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9487" y="-5680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8003232" cy="122413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Решите задачу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424936" cy="4021907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x-none" b="1" smtClean="0">
                <a:solidFill>
                  <a:srgbClr val="00B0F0"/>
                </a:solidFill>
                <a:effectLst/>
                <a:latin typeface="Times New Roman"/>
                <a:ea typeface="Calibri"/>
              </a:rPr>
              <a:t>В коробке на 4 карандаша больше, чем в пенале. </a:t>
            </a:r>
            <a:r>
              <a:rPr lang="x-none" b="1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На сколько в пенале карандашей меньше, чем в коробке? Сколько карандашей в коробке?</a:t>
            </a:r>
            <a:endParaRPr lang="ru-RU" b="1" dirty="0" smtClean="0">
              <a:solidFill>
                <a:srgbClr val="FF0000"/>
              </a:solidFill>
              <a:effectLst/>
              <a:latin typeface="Arial"/>
              <a:ea typeface="Calibri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x-none" b="1" smtClean="0">
                <a:solidFill>
                  <a:srgbClr val="00B050"/>
                </a:solidFill>
                <a:effectLst/>
                <a:latin typeface="Times New Roman"/>
                <a:ea typeface="Calibri"/>
              </a:rPr>
              <a:t>– На какой вопрос вы</a:t>
            </a:r>
            <a:r>
              <a:rPr lang="x-none" b="1" i="1" smtClean="0">
                <a:solidFill>
                  <a:srgbClr val="00B050"/>
                </a:solidFill>
                <a:effectLst/>
                <a:latin typeface="Times New Roman"/>
                <a:ea typeface="Calibri"/>
              </a:rPr>
              <a:t> </a:t>
            </a:r>
            <a:r>
              <a:rPr lang="x-none" b="1" smtClean="0">
                <a:solidFill>
                  <a:srgbClr val="00B050"/>
                </a:solidFill>
                <a:effectLst/>
                <a:latin typeface="Times New Roman"/>
                <a:ea typeface="Calibri"/>
              </a:rPr>
              <a:t>можете</a:t>
            </a:r>
            <a:r>
              <a:rPr lang="x-none" b="1" i="1" smtClean="0">
                <a:solidFill>
                  <a:srgbClr val="00B050"/>
                </a:solidFill>
                <a:effectLst/>
                <a:latin typeface="Times New Roman"/>
                <a:ea typeface="Calibri"/>
              </a:rPr>
              <a:t> </a:t>
            </a:r>
            <a:r>
              <a:rPr lang="x-none" b="1" smtClean="0">
                <a:solidFill>
                  <a:srgbClr val="00B050"/>
                </a:solidFill>
                <a:effectLst/>
                <a:latin typeface="Times New Roman"/>
                <a:ea typeface="Calibri"/>
              </a:rPr>
              <a:t>ответить, а на какой – нет? Почему?</a:t>
            </a:r>
            <a:endParaRPr lang="ru-RU" b="1" dirty="0" smtClean="0">
              <a:solidFill>
                <a:srgbClr val="00B050"/>
              </a:solidFill>
              <a:effectLst/>
              <a:latin typeface="Arial"/>
              <a:ea typeface="Calibri"/>
            </a:endParaRPr>
          </a:p>
          <a:p>
            <a:r>
              <a:rPr lang="ru-RU" sz="2800" b="1" dirty="0" smtClean="0">
                <a:solidFill>
                  <a:srgbClr val="00B050"/>
                </a:solidFill>
                <a:effectLst/>
                <a:latin typeface="Times New Roman"/>
                <a:ea typeface="Calibri"/>
              </a:rPr>
              <a:t>– Подумайте! Как дополнить условие задачи, чтобы ответить на оба вопроса?</a:t>
            </a:r>
            <a:endParaRPr lang="ru-RU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255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165275" y="-1759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7366" y="1268760"/>
            <a:ext cx="7015083" cy="864096"/>
          </a:xfrm>
        </p:spPr>
        <p:txBody>
          <a:bodyPr>
            <a:normAutofit fontScale="90000"/>
          </a:bodyPr>
          <a:lstStyle/>
          <a:p>
            <a:r>
              <a:rPr lang="ru-RU" sz="54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Давай подумаем</a:t>
            </a:r>
            <a:r>
              <a:rPr lang="ru-RU" sz="54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!</a:t>
            </a:r>
            <a:endParaRPr lang="ru-RU" sz="5400" b="1" dirty="0">
              <a:solidFill>
                <a:srgbClr val="00B0F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endParaRPr lang="ru-RU" sz="4000" b="1" dirty="0" smtClean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640439"/>
            <a:ext cx="1091613" cy="6549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416065" y="2327056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03173" y="2295406"/>
            <a:ext cx="63252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2400" b="1">
                <a:solidFill>
                  <a:srgbClr val="C00000"/>
                </a:solidFill>
              </a:rPr>
              <a:t>– Рассмотрите </a:t>
            </a:r>
            <a:r>
              <a:rPr lang="ru-RU" sz="2400" b="1" dirty="0" smtClean="0">
                <a:solidFill>
                  <a:srgbClr val="C00000"/>
                </a:solidFill>
              </a:rPr>
              <a:t>рисунок</a:t>
            </a:r>
            <a:r>
              <a:rPr lang="x-none" sz="2400" b="1" smtClean="0">
                <a:solidFill>
                  <a:srgbClr val="C00000"/>
                </a:solidFill>
              </a:rPr>
              <a:t> </a:t>
            </a:r>
            <a:r>
              <a:rPr lang="x-none" sz="2400" b="1">
                <a:solidFill>
                  <a:srgbClr val="C00000"/>
                </a:solidFill>
              </a:rPr>
              <a:t>на </a:t>
            </a:r>
            <a:r>
              <a:rPr lang="x-none" sz="2400" b="1" smtClean="0">
                <a:solidFill>
                  <a:srgbClr val="C00000"/>
                </a:solidFill>
              </a:rPr>
              <a:t>доске</a:t>
            </a:r>
            <a:r>
              <a:rPr lang="ru-RU" sz="2400" b="1" dirty="0" smtClean="0">
                <a:solidFill>
                  <a:srgbClr val="C00000"/>
                </a:solidFill>
              </a:rPr>
              <a:t>: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2850276"/>
            <a:ext cx="8136904" cy="380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x-none" smtClean="0">
                <a:effectLst/>
                <a:latin typeface="Times New Roman"/>
                <a:ea typeface="Calibri"/>
              </a:rPr>
              <a:t> 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4653136"/>
            <a:ext cx="6696744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x-none" sz="2400" b="1" smtClean="0">
                <a:solidFill>
                  <a:srgbClr val="0070C0"/>
                </a:solidFill>
                <a:effectLst/>
                <a:latin typeface="Times New Roman"/>
                <a:ea typeface="Calibri"/>
              </a:rPr>
              <a:t>– Используя данный рисунок, запишите выражение по схеме: </a:t>
            </a:r>
            <a:endParaRPr lang="ru-RU" sz="2400" b="1" dirty="0" smtClean="0">
              <a:solidFill>
                <a:srgbClr val="0070C0"/>
              </a:solidFill>
              <a:effectLst/>
              <a:latin typeface="Arial"/>
              <a:ea typeface="Calibri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70C0"/>
                </a:solidFill>
                <a:effectLst/>
                <a:latin typeface="Wingdings 2"/>
                <a:ea typeface="Calibri"/>
                <a:cs typeface="Wingdings 2"/>
              </a:rPr>
              <a:t> </a:t>
            </a:r>
            <a:r>
              <a:rPr lang="x-none" sz="2400" b="1" smtClean="0">
                <a:solidFill>
                  <a:srgbClr val="0070C0"/>
                </a:solidFill>
                <a:effectLst/>
                <a:latin typeface="Wingdings 2"/>
                <a:ea typeface="Calibri"/>
                <a:cs typeface="Wingdings 2"/>
              </a:rPr>
              <a:t>£</a:t>
            </a:r>
            <a:r>
              <a:rPr lang="ru-RU" sz="2400" b="1" dirty="0" smtClean="0">
                <a:solidFill>
                  <a:srgbClr val="0070C0"/>
                </a:solidFill>
                <a:latin typeface="Wingdings 2"/>
                <a:ea typeface="Calibri"/>
                <a:cs typeface="Wingdings 2"/>
              </a:rPr>
              <a:t> </a:t>
            </a:r>
            <a:r>
              <a:rPr lang="x-none" sz="2400" b="1" smtClean="0">
                <a:solidFill>
                  <a:srgbClr val="0070C0"/>
                </a:solidFill>
                <a:effectLst/>
                <a:latin typeface="Times New Roman"/>
                <a:ea typeface="Calibri"/>
              </a:rPr>
              <a:t> : </a:t>
            </a:r>
            <a:r>
              <a:rPr lang="x-none" sz="2400" b="1" smtClean="0">
                <a:solidFill>
                  <a:srgbClr val="0070C0"/>
                </a:solidFill>
                <a:effectLst/>
                <a:latin typeface="Wingdings 2"/>
                <a:ea typeface="Calibri"/>
                <a:cs typeface="Wingdings 2"/>
              </a:rPr>
              <a:t>£</a:t>
            </a:r>
            <a:r>
              <a:rPr lang="x-none" sz="2400" b="1" smtClean="0">
                <a:solidFill>
                  <a:srgbClr val="0070C0"/>
                </a:solidFill>
                <a:effectLst/>
                <a:latin typeface="Times New Roman"/>
                <a:ea typeface="Calibri"/>
              </a:rPr>
              <a:t> = </a:t>
            </a:r>
            <a:r>
              <a:rPr lang="x-none" sz="2400" b="1" smtClean="0">
                <a:solidFill>
                  <a:srgbClr val="0070C0"/>
                </a:solidFill>
                <a:effectLst/>
                <a:latin typeface="Wingdings 2"/>
                <a:ea typeface="Calibri"/>
                <a:cs typeface="Wingdings 2"/>
              </a:rPr>
              <a:t>£</a:t>
            </a:r>
            <a:r>
              <a:rPr lang="x-none" sz="2400" b="1" smtClean="0">
                <a:solidFill>
                  <a:srgbClr val="0070C0"/>
                </a:solidFill>
                <a:effectLst/>
                <a:latin typeface="Times New Roman"/>
                <a:ea typeface="Calibri"/>
              </a:rPr>
              <a:t>.</a:t>
            </a:r>
            <a:endParaRPr lang="ru-RU" sz="2400" b="1" dirty="0" smtClean="0">
              <a:solidFill>
                <a:srgbClr val="0070C0"/>
              </a:solidFill>
              <a:effectLst/>
              <a:latin typeface="Arial"/>
              <a:ea typeface="Calibri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x-none" sz="2400" b="1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– Прочитайте тему урока на доске.</a:t>
            </a:r>
            <a:endParaRPr lang="ru-RU" sz="2400" b="1" dirty="0">
              <a:solidFill>
                <a:srgbClr val="C00000"/>
              </a:solidFill>
              <a:effectLst/>
              <a:latin typeface="Arial"/>
              <a:ea typeface="Calibri"/>
            </a:endParaRPr>
          </a:p>
        </p:txBody>
      </p:sp>
      <p:pic>
        <p:nvPicPr>
          <p:cNvPr id="11" name="Рисунок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50276"/>
            <a:ext cx="8280920" cy="12988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9238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0" y="36108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07099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Тема урока: Умножение </a:t>
            </a:r>
            <a:r>
              <a:rPr lang="ru-RU" sz="4000" b="1" dirty="0">
                <a:solidFill>
                  <a:srgbClr val="C00000"/>
                </a:solidFill>
              </a:rPr>
              <a:t>и деление на 2. Половина числа.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7715200" cy="3633267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0" u="none" strike="noStrike" baseline="0" dirty="0" smtClean="0">
                <a:solidFill>
                  <a:srgbClr val="7030A0"/>
                </a:solidFill>
                <a:latin typeface="Times New Roman"/>
              </a:rPr>
              <a:t>Определите цели урока.</a:t>
            </a:r>
          </a:p>
          <a:p>
            <a:r>
              <a:rPr lang="ru-RU" b="1" dirty="0" smtClean="0">
                <a:solidFill>
                  <a:srgbClr val="00B0F0"/>
                </a:solidFill>
                <a:latin typeface="Times New Roman"/>
              </a:rPr>
              <a:t>-</a:t>
            </a:r>
            <a:r>
              <a:rPr lang="ru-RU" b="1" dirty="0" smtClean="0">
                <a:solidFill>
                  <a:srgbClr val="00B0F0"/>
                </a:solidFill>
                <a:latin typeface="Times New Roman"/>
              </a:rPr>
              <a:t>Продолжим</a:t>
            </a:r>
            <a:r>
              <a:rPr lang="ru-RU" b="1" dirty="0" smtClean="0">
                <a:solidFill>
                  <a:srgbClr val="00B0F0"/>
                </a:solidFill>
                <a:latin typeface="Times New Roman"/>
              </a:rPr>
              <a:t> </a:t>
            </a:r>
            <a:r>
              <a:rPr lang="ru-RU" b="1" dirty="0" smtClean="0">
                <a:solidFill>
                  <a:srgbClr val="00B0F0"/>
                </a:solidFill>
                <a:latin typeface="Times New Roman"/>
              </a:rPr>
              <a:t>изучать…</a:t>
            </a:r>
          </a:p>
          <a:p>
            <a:r>
              <a:rPr lang="ru-RU" b="1" dirty="0">
                <a:solidFill>
                  <a:srgbClr val="00B0F0"/>
                </a:solidFill>
                <a:latin typeface="Times New Roman"/>
              </a:rPr>
              <a:t>-</a:t>
            </a:r>
            <a:r>
              <a:rPr lang="ru-RU" b="1" dirty="0" smtClean="0">
                <a:solidFill>
                  <a:srgbClr val="00B0F0"/>
                </a:solidFill>
                <a:latin typeface="Times New Roman"/>
              </a:rPr>
              <a:t>Откроем…</a:t>
            </a:r>
          </a:p>
          <a:p>
            <a:r>
              <a:rPr lang="ru-RU" b="1" dirty="0" smtClean="0">
                <a:solidFill>
                  <a:srgbClr val="00B0F0"/>
                </a:solidFill>
                <a:latin typeface="Times New Roman"/>
              </a:rPr>
              <a:t>-Закрепим…</a:t>
            </a:r>
            <a:endParaRPr lang="ru-RU" b="1" dirty="0" smtClean="0">
              <a:solidFill>
                <a:srgbClr val="00B0F0"/>
              </a:solidFill>
            </a:endParaRPr>
          </a:p>
          <a:p>
            <a:r>
              <a:rPr lang="ru-RU" b="1" dirty="0" smtClean="0">
                <a:solidFill>
                  <a:srgbClr val="00B0F0"/>
                </a:solidFill>
                <a:latin typeface="Times New Roman"/>
              </a:rPr>
              <a:t>-Повторим…</a:t>
            </a:r>
          </a:p>
          <a:p>
            <a:pPr marL="0" indent="0">
              <a:buNone/>
            </a:pPr>
            <a:endParaRPr lang="ru-RU" b="1" dirty="0" smtClean="0">
              <a:solidFill>
                <a:srgbClr val="00B0F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5863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0" y="36108"/>
            <a:ext cx="9182100" cy="6824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250" y="1412776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Продолжи предложения: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20888"/>
            <a:ext cx="8219256" cy="370527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7030A0"/>
                </a:solidFill>
              </a:rPr>
              <a:t>Сегодня на уроке: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B0F0"/>
                </a:solidFill>
              </a:rPr>
              <a:t> мы узнали…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B0F0"/>
                </a:solidFill>
              </a:rPr>
              <a:t>мы учились…</a:t>
            </a:r>
          </a:p>
          <a:p>
            <a:r>
              <a:rPr lang="ru-RU" b="1" dirty="0" smtClean="0">
                <a:solidFill>
                  <a:srgbClr val="00B0F0"/>
                </a:solidFill>
              </a:rPr>
              <a:t>- мы смогли…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B0F0"/>
                </a:solidFill>
              </a:rPr>
              <a:t>было трудно…</a:t>
            </a:r>
          </a:p>
          <a:p>
            <a:r>
              <a:rPr lang="ru-RU" b="1" dirty="0" smtClean="0">
                <a:solidFill>
                  <a:srgbClr val="00B0F0"/>
                </a:solidFill>
              </a:rPr>
              <a:t>-урок понравился, потому что…</a:t>
            </a:r>
          </a:p>
          <a:p>
            <a:r>
              <a:rPr lang="ru-RU" b="1" dirty="0" smtClean="0">
                <a:solidFill>
                  <a:srgbClr val="00B0F0"/>
                </a:solidFill>
              </a:rPr>
              <a:t>- дома надо поработать над…</a:t>
            </a:r>
            <a:endParaRPr lang="ru-RU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44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192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Постарайтесь всё понять,  Будем много мы решать Устный счет</vt:lpstr>
      <vt:lpstr>    Какая фигура «лишняя»?</vt:lpstr>
      <vt:lpstr>     – Запишите числа в порядке убывания: </vt:lpstr>
      <vt:lpstr>  -По какому признаку можно разбить на числа на две группы? Найдите разность самого большого и самого маленького числа в этом ряду. Увеличьте каждое число на 5 единиц. </vt:lpstr>
      <vt:lpstr>Решите задачу</vt:lpstr>
      <vt:lpstr>Давай подумаем!</vt:lpstr>
      <vt:lpstr>Тема урока: Умножение и деление на 2. Половина числа. </vt:lpstr>
      <vt:lpstr>Продолжи предложения:</vt:lpstr>
    </vt:vector>
  </TitlesOfParts>
  <Company>Curnos™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Постарайтесь всё понять,  Будем много мы решать Устный счет</dc:title>
  <dc:creator>темирлан</dc:creator>
  <cp:lastModifiedBy>темирлан</cp:lastModifiedBy>
  <cp:revision>4</cp:revision>
  <dcterms:created xsi:type="dcterms:W3CDTF">2016-11-22T08:00:53Z</dcterms:created>
  <dcterms:modified xsi:type="dcterms:W3CDTF">2016-11-22T08:22:58Z</dcterms:modified>
</cp:coreProperties>
</file>