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2082C-A5FC-4D27-B782-CDCE5FFD8237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23B45-DFC1-479F-9046-93B72CE40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097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DA7657-4C70-4C84-8B8D-7013A137D5A8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9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D4DC112-4C25-4886-84FC-7D889B9A54AA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5AD66F6-5EB8-4779-BE1F-D2A5B6633A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em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6777318" cy="1731982"/>
          </a:xfrm>
        </p:spPr>
        <p:txBody>
          <a:bodyPr/>
          <a:lstStyle/>
          <a:p>
            <a:r>
              <a:rPr lang="ru-RU" sz="4800" dirty="0" smtClean="0"/>
              <a:t>Двадцатое февраля.</a:t>
            </a:r>
            <a:br>
              <a:rPr lang="ru-RU" sz="4800" dirty="0" smtClean="0"/>
            </a:br>
            <a:r>
              <a:rPr lang="ru-RU" sz="4800" dirty="0" smtClean="0"/>
              <a:t>Классная работа.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767862"/>
            <a:ext cx="8352928" cy="1752600"/>
          </a:xfrm>
        </p:spPr>
        <p:txBody>
          <a:bodyPr>
            <a:normAutofit/>
          </a:bodyPr>
          <a:lstStyle/>
          <a:p>
            <a:r>
              <a:rPr lang="ru-RU" sz="4000" b="1" cap="all" dirty="0">
                <a:effectLst/>
              </a:rPr>
              <a:t>Правописание гласных на конце наречий</a:t>
            </a:r>
            <a:endParaRPr lang="ru-RU" sz="4000" dirty="0">
              <a:effectLst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665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002060"/>
                </a:solidFill>
              </a:rPr>
              <a:t>Разумный человек всегда может найти упражнение</a:t>
            </a:r>
            <a:r>
              <a:rPr lang="ru-RU" sz="4000" dirty="0">
                <a:solidFill>
                  <a:srgbClr val="002060"/>
                </a:solidFill>
              </a:rPr>
              <a:t>.</a:t>
            </a:r>
          </a:p>
          <a:p>
            <a:r>
              <a:rPr lang="ru-RU" sz="4000" i="1" dirty="0" smtClean="0">
                <a:solidFill>
                  <a:srgbClr val="002060"/>
                </a:solidFill>
              </a:rPr>
              <a:t>                          А</a:t>
            </a:r>
            <a:r>
              <a:rPr lang="ru-RU" sz="4000" i="1" dirty="0">
                <a:solidFill>
                  <a:srgbClr val="002060"/>
                </a:solidFill>
              </a:rPr>
              <a:t>. В. Суворов</a:t>
            </a:r>
            <a:endParaRPr lang="ru-RU" sz="4000" dirty="0">
              <a:solidFill>
                <a:srgbClr val="002060"/>
              </a:solidFill>
            </a:endParaRPr>
          </a:p>
          <a:p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Чистописание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9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2060"/>
                </a:solidFill>
              </a:rPr>
              <a:t>слева		</a:t>
            </a:r>
            <a:r>
              <a:rPr lang="ru-RU" sz="3600" b="1" i="1" dirty="0" smtClean="0">
                <a:solidFill>
                  <a:srgbClr val="002060"/>
                </a:solidFill>
              </a:rPr>
              <a:t>        вправо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3600" b="1" i="1" dirty="0">
                <a:solidFill>
                  <a:srgbClr val="002060"/>
                </a:solidFill>
              </a:rPr>
              <a:t>справа		</a:t>
            </a:r>
            <a:r>
              <a:rPr lang="ru-RU" sz="3600" b="1" i="1" dirty="0" smtClean="0">
                <a:solidFill>
                  <a:srgbClr val="002060"/>
                </a:solidFill>
              </a:rPr>
              <a:t>        направо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3600" b="1" i="1" dirty="0">
                <a:solidFill>
                  <a:srgbClr val="002060"/>
                </a:solidFill>
              </a:rPr>
              <a:t>изредка		начерно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3600" b="1" i="1" dirty="0">
                <a:solidFill>
                  <a:srgbClr val="002060"/>
                </a:solidFill>
              </a:rPr>
              <a:t>досыта		засветло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3600" b="1" i="1" dirty="0">
                <a:solidFill>
                  <a:srgbClr val="002060"/>
                </a:solidFill>
              </a:rPr>
              <a:t>дочиста		запросто</a:t>
            </a:r>
            <a:endParaRPr lang="ru-RU" sz="3600" b="1" dirty="0">
              <a:solidFill>
                <a:srgbClr val="002060"/>
              </a:solidFill>
            </a:endParaRPr>
          </a:p>
          <a:p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ПРОБЛЕМА!!!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</a:t>
            </a:r>
            <a:r>
              <a:rPr lang="ru-RU" sz="2800" dirty="0"/>
              <a:t>Выделите в каждом слове приставку.</a:t>
            </a:r>
            <a:br>
              <a:rPr lang="ru-RU" sz="2800" dirty="0"/>
            </a:br>
            <a:r>
              <a:rPr lang="ru-RU" sz="2800" dirty="0"/>
              <a:t>– </a:t>
            </a:r>
            <a:r>
              <a:rPr lang="ru-RU" sz="2800" dirty="0" smtClean="0"/>
              <a:t>«</a:t>
            </a:r>
            <a:r>
              <a:rPr lang="ru-RU" sz="2800" dirty="0"/>
              <a:t>От чего зависит написание букв </a:t>
            </a:r>
            <a:r>
              <a:rPr lang="ru-RU" sz="2800" i="1" dirty="0"/>
              <a:t>о</a:t>
            </a:r>
            <a:r>
              <a:rPr lang="ru-RU" sz="2800" dirty="0"/>
              <a:t> и </a:t>
            </a:r>
            <a:r>
              <a:rPr lang="ru-RU" sz="2800" i="1" dirty="0"/>
              <a:t>а</a:t>
            </a:r>
            <a:r>
              <a:rPr lang="ru-RU" sz="2800" dirty="0"/>
              <a:t> на конце наречий?</a:t>
            </a:r>
          </a:p>
        </p:txBody>
      </p:sp>
    </p:spTree>
    <p:extLst>
      <p:ext uri="{BB962C8B-B14F-4D97-AF65-F5344CB8AC3E}">
        <p14:creationId xmlns:p14="http://schemas.microsoft.com/office/powerpoint/2010/main" val="71894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8" cy="3877815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В наречиях с приставками </a:t>
            </a:r>
            <a:r>
              <a:rPr lang="ru-RU" sz="3600" b="1" dirty="0" smtClean="0">
                <a:solidFill>
                  <a:srgbClr val="FF0000"/>
                </a:solidFill>
              </a:rPr>
              <a:t>в-, на-, за-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на конце пишется суффикс </a:t>
            </a:r>
            <a:r>
              <a:rPr lang="ru-RU" sz="3600" dirty="0" smtClean="0">
                <a:solidFill>
                  <a:srgbClr val="FF0000"/>
                </a:solidFill>
              </a:rPr>
              <a:t>–</a:t>
            </a:r>
            <a:r>
              <a:rPr lang="ru-RU" sz="3600" b="1" dirty="0" smtClean="0">
                <a:solidFill>
                  <a:srgbClr val="FF0000"/>
                </a:solidFill>
              </a:rPr>
              <a:t>о.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В наречиях с приставками </a:t>
            </a:r>
            <a:r>
              <a:rPr lang="ru-RU" sz="3600" b="1" dirty="0" smtClean="0">
                <a:solidFill>
                  <a:srgbClr val="00B050"/>
                </a:solidFill>
              </a:rPr>
              <a:t>из-(</a:t>
            </a:r>
            <a:r>
              <a:rPr lang="ru-RU" sz="3600" b="1" dirty="0" err="1" smtClean="0">
                <a:solidFill>
                  <a:srgbClr val="00B050"/>
                </a:solidFill>
              </a:rPr>
              <a:t>ис</a:t>
            </a:r>
            <a:r>
              <a:rPr lang="ru-RU" sz="3600" b="1" dirty="0" smtClean="0">
                <a:solidFill>
                  <a:srgbClr val="00B050"/>
                </a:solidFill>
              </a:rPr>
              <a:t>-),  до-, с- </a:t>
            </a:r>
            <a:r>
              <a:rPr lang="ru-RU" sz="3600" dirty="0" smtClean="0">
                <a:solidFill>
                  <a:srgbClr val="002060"/>
                </a:solidFill>
              </a:rPr>
              <a:t>на конце пишется суффикс </a:t>
            </a:r>
            <a:r>
              <a:rPr lang="ru-RU" sz="3600" b="1" dirty="0" smtClean="0">
                <a:solidFill>
                  <a:srgbClr val="00B050"/>
                </a:solidFill>
              </a:rPr>
              <a:t>–а.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	</a:t>
            </a:r>
            <a:r>
              <a:rPr lang="ru-RU" sz="4000" b="1" dirty="0" smtClean="0">
                <a:solidFill>
                  <a:srgbClr val="FF0000"/>
                </a:solidFill>
              </a:rPr>
              <a:t>ЭТО НАДО ЗНАТЬ!!!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4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Я предлагаю вам работу по выбору: упражнение 2, с. </a:t>
            </a:r>
            <a:r>
              <a:rPr lang="ru-RU" sz="3600" dirty="0" smtClean="0">
                <a:solidFill>
                  <a:srgbClr val="002060"/>
                </a:solidFill>
              </a:rPr>
              <a:t>68 </a:t>
            </a:r>
            <a:r>
              <a:rPr lang="ru-RU" sz="3600" dirty="0">
                <a:solidFill>
                  <a:srgbClr val="002060"/>
                </a:solidFill>
              </a:rPr>
              <a:t>(учебник) или упражнение 3, с. 13 в тетрадях «Пишем грамотно» № 2.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Работа по выбору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25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Выполнение упражнения 4, с. </a:t>
            </a:r>
            <a:r>
              <a:rPr lang="ru-RU" b="1" dirty="0" smtClean="0">
                <a:solidFill>
                  <a:srgbClr val="002060"/>
                </a:solidFill>
              </a:rPr>
              <a:t>69 учебника</a:t>
            </a:r>
          </a:p>
          <a:p>
            <a:r>
              <a:rPr lang="ru-RU" b="1" dirty="0">
                <a:solidFill>
                  <a:srgbClr val="002060"/>
                </a:solidFill>
              </a:rPr>
              <a:t>I </a:t>
            </a:r>
            <a:r>
              <a:rPr lang="ru-RU" b="1" dirty="0" smtClean="0">
                <a:solidFill>
                  <a:srgbClr val="002060"/>
                </a:solidFill>
              </a:rPr>
              <a:t>ряд: </a:t>
            </a:r>
            <a:r>
              <a:rPr lang="ru-RU" b="1" dirty="0">
                <a:solidFill>
                  <a:srgbClr val="002060"/>
                </a:solidFill>
              </a:rPr>
              <a:t>1-й абзац;</a:t>
            </a:r>
          </a:p>
          <a:p>
            <a:r>
              <a:rPr lang="ru-RU" b="1" dirty="0">
                <a:solidFill>
                  <a:srgbClr val="002060"/>
                </a:solidFill>
              </a:rPr>
              <a:t>II </a:t>
            </a:r>
            <a:r>
              <a:rPr lang="ru-RU" b="1" dirty="0" smtClean="0">
                <a:solidFill>
                  <a:srgbClr val="002060"/>
                </a:solidFill>
              </a:rPr>
              <a:t>ряд: </a:t>
            </a:r>
            <a:r>
              <a:rPr lang="ru-RU" b="1" dirty="0">
                <a:solidFill>
                  <a:srgbClr val="002060"/>
                </a:solidFill>
              </a:rPr>
              <a:t>2-й абзац;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III ряд: </a:t>
            </a:r>
            <a:r>
              <a:rPr lang="ru-RU" b="1" dirty="0">
                <a:solidFill>
                  <a:srgbClr val="002060"/>
                </a:solidFill>
              </a:rPr>
              <a:t>3-й абзац.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28600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4400" b="1" dirty="0">
                <a:ea typeface="Calibri"/>
                <a:cs typeface="Times New Roman"/>
              </a:rPr>
              <a:t>Самостоятельная работа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81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2060"/>
                </a:solidFill>
              </a:rPr>
              <a:t>Кто быстрее и правильнее вставит пропущенные буквы в словарные слова – упражнение 4, с. 13 в «Пишем грамотно» № 2.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Игра «Эрудит</a:t>
            </a:r>
            <a:r>
              <a:rPr lang="ru-RU" b="1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6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0343345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643563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15121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57818" y="4786322"/>
            <a:ext cx="3786182" cy="171451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Стр.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69,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упр.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5, правило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66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</a:t>
            </a:r>
            <a:r>
              <a:rPr lang="ru-RU" sz="6000" b="1" i="1" dirty="0" smtClean="0">
                <a:solidFill>
                  <a:srgbClr val="C00000"/>
                </a:solidFill>
              </a:rPr>
              <a:t>Рефлексия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7"/>
            <a:ext cx="6853376" cy="3603812"/>
          </a:xfrm>
        </p:spPr>
        <p:txBody>
          <a:bodyPr rtlCol="0">
            <a:prstTxWarp prst="textInflateBottom">
              <a:avLst/>
            </a:prstTxWarp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/>
              <a:t>              </a:t>
            </a:r>
            <a:r>
              <a:rPr lang="ru-RU" sz="3200" dirty="0" smtClean="0">
                <a:solidFill>
                  <a:srgbClr val="00B0F0"/>
                </a:solidFill>
              </a:rPr>
              <a:t>А </a:t>
            </a:r>
            <a:r>
              <a:rPr lang="ru-RU" sz="3200" dirty="0">
                <a:solidFill>
                  <a:srgbClr val="00B0F0"/>
                </a:solidFill>
              </a:rPr>
              <a:t>теперь скажи, дружок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      Тебе </a:t>
            </a:r>
            <a:r>
              <a:rPr lang="ru-RU" sz="3200" dirty="0">
                <a:solidFill>
                  <a:srgbClr val="00B0F0"/>
                </a:solidFill>
              </a:rPr>
              <a:t>понравился урок?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Что </a:t>
            </a:r>
            <a:r>
              <a:rPr lang="ru-RU" sz="3200" dirty="0">
                <a:solidFill>
                  <a:srgbClr val="00B0F0"/>
                </a:solidFill>
              </a:rPr>
              <a:t>расскажешь дома </a:t>
            </a:r>
            <a:r>
              <a:rPr lang="ru-RU" sz="3200" dirty="0" smtClean="0">
                <a:solidFill>
                  <a:srgbClr val="00B0F0"/>
                </a:solidFill>
              </a:rPr>
              <a:t>маме?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Поделись сейчас </a:t>
            </a:r>
            <a:r>
              <a:rPr lang="ru-RU" sz="3200" dirty="0">
                <a:solidFill>
                  <a:srgbClr val="00B0F0"/>
                </a:solidFill>
              </a:rPr>
              <a:t>ты с нами!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3200" dirty="0">
              <a:solidFill>
                <a:srgbClr val="00B0F0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77" y="422890"/>
            <a:ext cx="18669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247" y="5906620"/>
            <a:ext cx="502753" cy="46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2132857"/>
            <a:ext cx="597666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spc="300" dirty="0">
                <a:ln w="11430" cmpd="sng">
                  <a:solidFill>
                    <a:srgbClr val="AD0101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AD0101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AD0101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AD0101">
                      <a:satMod val="220000"/>
                      <a:alpha val="35000"/>
                    </a:srgbClr>
                  </a:glow>
                </a:effectLst>
                <a:latin typeface="Arial" charset="0"/>
                <a:cs typeface="Arial" pitchFamily="34" charset="0"/>
              </a:rPr>
              <a:t>                              </a:t>
            </a:r>
          </a:p>
        </p:txBody>
      </p:sp>
      <p:pic>
        <p:nvPicPr>
          <p:cNvPr id="9218" name="Picture 2" descr="C:\Users\ph\AppData\Local\Microsoft\Windows\Temporary Internet Files\Content.IE5\Y86FJLON\MM90031805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836" y="3649182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ph\AppData\Local\Microsoft\Windows\Temporary Internet Files\Content.IE5\Y86FJLON\MM90031805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" y="36363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баб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119697" y="227082"/>
            <a:ext cx="1947053" cy="1872208"/>
          </a:xfrm>
          <a:prstGeom prst="rect">
            <a:avLst/>
          </a:prstGeom>
        </p:spPr>
      </p:pic>
      <p:pic>
        <p:nvPicPr>
          <p:cNvPr id="13" name="Рисунок 12" descr="в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6604" y="3709137"/>
            <a:ext cx="2088232" cy="2289423"/>
          </a:xfrm>
          <a:prstGeom prst="rect">
            <a:avLst/>
          </a:prstGeom>
        </p:spPr>
      </p:pic>
      <p:pic>
        <p:nvPicPr>
          <p:cNvPr id="14" name="Рисунок 13" descr="баб7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16691" y="4456380"/>
            <a:ext cx="1421804" cy="1450240"/>
          </a:xfrm>
          <a:prstGeom prst="rect">
            <a:avLst/>
          </a:prstGeom>
        </p:spPr>
      </p:pic>
      <p:pic>
        <p:nvPicPr>
          <p:cNvPr id="15" name="Рисунок 14" descr="баб6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6408" y="2132857"/>
            <a:ext cx="1368152" cy="139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50</TotalTime>
  <Words>193</Words>
  <Application>Microsoft Office PowerPoint</Application>
  <PresentationFormat>Экран (4:3)</PresentationFormat>
  <Paragraphs>32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Двадцатое февраля. Классная работа.</vt:lpstr>
      <vt:lpstr>Чистописание.</vt:lpstr>
      <vt:lpstr>ПРОБЛЕМА!!! – Выделите в каждом слове приставку. – «От чего зависит написание букв о и а на конце наречий?</vt:lpstr>
      <vt:lpstr> ЭТО НАДО ЗНАТЬ!!!</vt:lpstr>
      <vt:lpstr> Работа по выбору.</vt:lpstr>
      <vt:lpstr>Самостоятельная работа.</vt:lpstr>
      <vt:lpstr>Игра «Эрудит».</vt:lpstr>
      <vt:lpstr>Домашнее задание</vt:lpstr>
      <vt:lpstr>                      Рефлексия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темирлан</dc:creator>
  <cp:lastModifiedBy>темирлан</cp:lastModifiedBy>
  <cp:revision>5</cp:revision>
  <dcterms:created xsi:type="dcterms:W3CDTF">2015-02-20T06:03:14Z</dcterms:created>
  <dcterms:modified xsi:type="dcterms:W3CDTF">2015-02-20T06:54:05Z</dcterms:modified>
</cp:coreProperties>
</file>