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notesMasterIdLst>
    <p:notesMasterId r:id="rId12"/>
  </p:notesMasterIdLst>
  <p:sldIdLst>
    <p:sldId id="256" r:id="rId4"/>
    <p:sldId id="257" r:id="rId5"/>
    <p:sldId id="258" r:id="rId6"/>
    <p:sldId id="259" r:id="rId7"/>
    <p:sldId id="260" r:id="rId8"/>
    <p:sldId id="261" r:id="rId9"/>
    <p:sldId id="263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75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4A0C1A-B12B-413B-B622-68F9BFD3CADE}" type="datetimeFigureOut">
              <a:rPr lang="ru-RU" smtClean="0"/>
              <a:t>17.01.2014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CB73AE-2CFC-4E75-9154-74F7739A16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1245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EDA7657-4C70-4C84-8B8D-7013A137D5A8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8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25945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870AE-6D80-4932-A548-8A8BC8377941}" type="datetimeFigureOut">
              <a:rPr lang="ru-RU" smtClean="0"/>
              <a:t>17.01.2014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9D466-A8C2-4C73-8300-46338EC1863F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870AE-6D80-4932-A548-8A8BC8377941}" type="datetimeFigureOut">
              <a:rPr lang="ru-RU" smtClean="0"/>
              <a:t>17.01.2014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9D466-A8C2-4C73-8300-46338EC186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870AE-6D80-4932-A548-8A8BC8377941}" type="datetimeFigureOut">
              <a:rPr lang="ru-RU" smtClean="0"/>
              <a:t>17.01.2014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9D466-A8C2-4C73-8300-46338EC186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C47EF8-2A53-4D56-9C86-68000916A0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91578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92837F-9D32-45C6-8079-D6A574C7C3F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99797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9EB489-DFE7-4D12-AAC0-9D553993EBD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75373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B63EE4-5DD3-4C02-9A4E-A4242300FA8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26652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5FB1C-6368-45BA-96C4-FF33A79A69F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25443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F073A-0227-4960-B8D6-A82486E8D7F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45123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A83B86-69A7-4337-86E6-C3C234E03E4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57242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C3FE01-89E6-46CB-A5F4-63910E1354C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3878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870AE-6D80-4932-A548-8A8BC8377941}" type="datetimeFigureOut">
              <a:rPr lang="ru-RU" smtClean="0"/>
              <a:t>17.01.2014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9D466-A8C2-4C73-8300-46338EC186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0D4977-8BC3-420E-8AC5-D178A477DAD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85368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4CABCD-4E6D-4FFA-98B3-8AEA961C5A8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219700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AD8C01-8AC0-4D21-8549-8B020B4AC50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286750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C47EF8-2A53-4D56-9C86-68000916A0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803999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92837F-9D32-45C6-8079-D6A574C7C3F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280631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9EB489-DFE7-4D12-AAC0-9D553993EBD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457618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B63EE4-5DD3-4C02-9A4E-A4242300FA8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580025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5FB1C-6368-45BA-96C4-FF33A79A69F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733614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F073A-0227-4960-B8D6-A82486E8D7F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541920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A83B86-69A7-4337-86E6-C3C234E03E4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579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870AE-6D80-4932-A548-8A8BC8377941}" type="datetimeFigureOut">
              <a:rPr lang="ru-RU" smtClean="0"/>
              <a:t>17.01.2014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9D466-A8C2-4C73-8300-46338EC1863F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C3FE01-89E6-46CB-A5F4-63910E1354C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392175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0D4977-8BC3-420E-8AC5-D178A477DAD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002327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4CABCD-4E6D-4FFA-98B3-8AEA961C5A8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967862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AD8C01-8AC0-4D21-8549-8B020B4AC50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2453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870AE-6D80-4932-A548-8A8BC8377941}" type="datetimeFigureOut">
              <a:rPr lang="ru-RU" smtClean="0"/>
              <a:t>17.01.2014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9D466-A8C2-4C73-8300-46338EC186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870AE-6D80-4932-A548-8A8BC8377941}" type="datetimeFigureOut">
              <a:rPr lang="ru-RU" smtClean="0"/>
              <a:t>17.01.2014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9D466-A8C2-4C73-8300-46338EC186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870AE-6D80-4932-A548-8A8BC8377941}" type="datetimeFigureOut">
              <a:rPr lang="ru-RU" smtClean="0"/>
              <a:t>17.01.2014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9D466-A8C2-4C73-8300-46338EC186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870AE-6D80-4932-A548-8A8BC8377941}" type="datetimeFigureOut">
              <a:rPr lang="ru-RU" smtClean="0"/>
              <a:t>17.01.2014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9D466-A8C2-4C73-8300-46338EC186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870AE-6D80-4932-A548-8A8BC8377941}" type="datetimeFigureOut">
              <a:rPr lang="ru-RU" smtClean="0"/>
              <a:t>17.01.2014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9D466-A8C2-4C73-8300-46338EC186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870AE-6D80-4932-A548-8A8BC8377941}" type="datetimeFigureOut">
              <a:rPr lang="ru-RU" smtClean="0"/>
              <a:t>17.01.2014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709D466-A8C2-4C73-8300-46338EC1863F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AF870AE-6D80-4932-A548-8A8BC8377941}" type="datetimeFigureOut">
              <a:rPr lang="ru-RU" smtClean="0"/>
              <a:t>17.01.2014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709D466-A8C2-4C73-8300-46338EC1863F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DB1A545-09F6-47B4-B3C7-B9CC9E3A457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7031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DB1A545-09F6-47B4-B3C7-B9CC9E3A457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010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gif"/><Relationship Id="rId3" Type="http://schemas.openxmlformats.org/officeDocument/2006/relationships/image" Target="../media/image5.emf"/><Relationship Id="rId7" Type="http://schemas.openxmlformats.org/officeDocument/2006/relationships/image" Target="../media/image9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8.gif"/><Relationship Id="rId5" Type="http://schemas.openxmlformats.org/officeDocument/2006/relationships/image" Target="../media/image7.gif"/><Relationship Id="rId4" Type="http://schemas.openxmlformats.org/officeDocument/2006/relationships/image" Target="../media/image6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b="1" cap="all" dirty="0"/>
              <a:t>Падежи имен существительных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indent="228600" algn="just">
              <a:lnSpc>
                <a:spcPct val="105000"/>
              </a:lnSpc>
              <a:spcAft>
                <a:spcPts val="0"/>
              </a:spcAft>
            </a:pPr>
            <a:r>
              <a:rPr lang="ru-RU" sz="2800" b="1" spc="225" dirty="0">
                <a:latin typeface="Times New Roman"/>
                <a:ea typeface="Calibri"/>
                <a:cs typeface="Times New Roman"/>
              </a:rPr>
              <a:t>Цель</a:t>
            </a:r>
            <a:r>
              <a:rPr lang="ru-RU" sz="2800" b="1" dirty="0">
                <a:latin typeface="Times New Roman"/>
                <a:ea typeface="Calibri"/>
                <a:cs typeface="Times New Roman"/>
              </a:rPr>
              <a:t>: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 ознакомить учащихся с названием падежей и падежными вопросами, алгоритмом определения падежа слова в предложении.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algn="l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21937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>
                <a:solidFill>
                  <a:srgbClr val="FF0000"/>
                </a:solidFill>
              </a:rPr>
              <a:t>Чистописание</a:t>
            </a:r>
            <a:r>
              <a:rPr lang="ru-RU" b="1" dirty="0">
                <a:solidFill>
                  <a:srgbClr val="FF0000"/>
                </a:solidFill>
              </a:rPr>
              <a:t>.</a:t>
            </a:r>
            <a:r>
              <a:rPr lang="ru-RU" dirty="0">
                <a:solidFill>
                  <a:srgbClr val="FF0000"/>
                </a:solidFill>
              </a:rPr>
              <a:t/>
            </a:r>
            <a:br>
              <a:rPr lang="ru-RU" dirty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268760"/>
            <a:ext cx="7992888" cy="172819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611560" y="3237408"/>
            <a:ext cx="8352928" cy="11318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28600" algn="just">
              <a:lnSpc>
                <a:spcPct val="105000"/>
              </a:lnSpc>
              <a:spcBef>
                <a:spcPts val="300"/>
              </a:spcBef>
              <a:spcAft>
                <a:spcPts val="0"/>
              </a:spcAft>
            </a:pPr>
            <a:endParaRPr lang="ru-RU" sz="3200" b="1" i="1" dirty="0" smtClean="0">
              <a:effectLst/>
              <a:latin typeface="Times New Roman"/>
              <a:ea typeface="Calibri"/>
              <a:cs typeface="Times New Roman"/>
            </a:endParaRPr>
          </a:p>
          <a:p>
            <a:pPr indent="228600" algn="just">
              <a:lnSpc>
                <a:spcPct val="105000"/>
              </a:lnSpc>
              <a:spcBef>
                <a:spcPts val="300"/>
              </a:spcBef>
              <a:spcAft>
                <a:spcPts val="0"/>
              </a:spcAft>
            </a:pPr>
            <a:r>
              <a:rPr lang="ru-RU" sz="3200" b="1" i="1" dirty="0" smtClean="0">
                <a:effectLst/>
                <a:latin typeface="Times New Roman"/>
                <a:ea typeface="Calibri"/>
                <a:cs typeface="Times New Roman"/>
              </a:rPr>
              <a:t>От топота копыт пыль по полю летит.</a:t>
            </a:r>
            <a:endParaRPr lang="ru-RU" sz="14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15544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>
                <a:latin typeface="Times New Roman"/>
                <a:ea typeface="Calibri"/>
              </a:rPr>
              <a:t>Актуализация </a:t>
            </a:r>
            <a:r>
              <a:rPr lang="ru-RU" sz="5400" b="1" dirty="0" smtClean="0">
                <a:latin typeface="Times New Roman"/>
                <a:ea typeface="Calibri"/>
              </a:rPr>
              <a:t>знаний</a:t>
            </a:r>
            <a:r>
              <a:rPr lang="ru-RU" sz="5400" b="1" dirty="0">
                <a:latin typeface="Times New Roman"/>
                <a:ea typeface="Calibri"/>
              </a:rPr>
              <a:t>. 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0822601"/>
              </p:ext>
            </p:extLst>
          </p:nvPr>
        </p:nvGraphicFramePr>
        <p:xfrm>
          <a:off x="395536" y="1988840"/>
          <a:ext cx="8280920" cy="4752528"/>
        </p:xfrm>
        <a:graphic>
          <a:graphicData uri="http://schemas.openxmlformats.org/drawingml/2006/table">
            <a:tbl>
              <a:tblPr/>
              <a:tblGrid>
                <a:gridCol w="4554950"/>
                <a:gridCol w="3725970"/>
              </a:tblGrid>
              <a:tr h="4752528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 норы добычи ждет,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Притаившись, </a:t>
                      </a:r>
                      <a:r>
                        <a:rPr lang="ru-RU" sz="2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серый</a:t>
                      </a:r>
                      <a:r>
                        <a:rPr lang="ru-RU" sz="28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…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Мышь осталась без хвоста,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Вырываясь </a:t>
                      </a:r>
                      <a:r>
                        <a:rPr lang="ru-RU" sz="2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от</a:t>
                      </a:r>
                      <a:r>
                        <a:rPr lang="ru-RU" sz="28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…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 теперь и за версту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Не приблизится </a:t>
                      </a:r>
                      <a:r>
                        <a:rPr lang="ru-RU" sz="2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</a:t>
                      </a:r>
                      <a:r>
                        <a:rPr lang="ru-RU" sz="28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…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Крыса старая – и та,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Видя </a:t>
                      </a:r>
                      <a:r>
                        <a:rPr lang="ru-RU" sz="2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грозного …,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Удерет в нору под дом,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Чтоб не встретиться с </a:t>
                      </a:r>
                      <a:r>
                        <a:rPr lang="ru-RU" sz="2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…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Там сидит в темноте,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Вспоминает </a:t>
                      </a:r>
                      <a:r>
                        <a:rPr lang="ru-RU" sz="2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 … .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1579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ВВЕДЕНИЕ В ТЕМУ УРОКА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228600" algn="just">
              <a:lnSpc>
                <a:spcPct val="105000"/>
              </a:lnSpc>
              <a:spcBef>
                <a:spcPts val="300"/>
              </a:spcBef>
              <a:spcAft>
                <a:spcPts val="0"/>
              </a:spcAft>
            </a:pPr>
            <a:r>
              <a:rPr lang="ru-RU" sz="2800" b="1" dirty="0">
                <a:latin typeface="Times New Roman"/>
                <a:ea typeface="Calibri"/>
                <a:cs typeface="Times New Roman"/>
              </a:rPr>
              <a:t>И. п.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 – имя предмета.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indent="228600" algn="just">
              <a:lnSpc>
                <a:spcPct val="105000"/>
              </a:lnSpc>
              <a:spcAft>
                <a:spcPts val="0"/>
              </a:spcAft>
            </a:pPr>
            <a:r>
              <a:rPr lang="ru-RU" sz="2800" b="1" dirty="0">
                <a:latin typeface="Times New Roman"/>
                <a:ea typeface="Calibri"/>
                <a:cs typeface="Times New Roman"/>
              </a:rPr>
              <a:t>Р. п.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 – полученный от рождения.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indent="228600" algn="just">
              <a:lnSpc>
                <a:spcPct val="105000"/>
              </a:lnSpc>
              <a:spcAft>
                <a:spcPts val="0"/>
              </a:spcAft>
            </a:pPr>
            <a:r>
              <a:rPr lang="ru-RU" sz="2800" b="1" dirty="0">
                <a:latin typeface="Times New Roman"/>
                <a:ea typeface="Calibri"/>
                <a:cs typeface="Times New Roman"/>
              </a:rPr>
              <a:t>Д. п.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 – от слова </a:t>
            </a:r>
            <a:r>
              <a:rPr lang="ru-RU" sz="2800" i="1" dirty="0">
                <a:latin typeface="Times New Roman"/>
                <a:ea typeface="Calibri"/>
                <a:cs typeface="Times New Roman"/>
              </a:rPr>
              <a:t>«дать»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 кому-то.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indent="228600" algn="just">
              <a:lnSpc>
                <a:spcPct val="105000"/>
              </a:lnSpc>
              <a:spcAft>
                <a:spcPts val="0"/>
              </a:spcAft>
            </a:pPr>
            <a:r>
              <a:rPr lang="ru-RU" sz="2800" b="1" dirty="0">
                <a:latin typeface="Times New Roman"/>
                <a:ea typeface="Calibri"/>
                <a:cs typeface="Times New Roman"/>
              </a:rPr>
              <a:t>В. п.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 – предмет является причиной, вызывающей само действие.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indent="228600" algn="just">
              <a:lnSpc>
                <a:spcPct val="105000"/>
              </a:lnSpc>
              <a:spcAft>
                <a:spcPts val="0"/>
              </a:spcAft>
            </a:pPr>
            <a:r>
              <a:rPr lang="ru-RU" sz="2800" b="1" dirty="0">
                <a:latin typeface="Times New Roman"/>
                <a:ea typeface="Calibri"/>
                <a:cs typeface="Times New Roman"/>
              </a:rPr>
              <a:t>Т. п.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 – связан с глаголом </a:t>
            </a:r>
            <a:r>
              <a:rPr lang="ru-RU" sz="2800" i="1" dirty="0">
                <a:latin typeface="Times New Roman"/>
                <a:ea typeface="Calibri"/>
                <a:cs typeface="Times New Roman"/>
              </a:rPr>
              <a:t>«творить».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indent="228600" algn="just">
              <a:lnSpc>
                <a:spcPct val="105000"/>
              </a:lnSpc>
              <a:spcAft>
                <a:spcPts val="0"/>
              </a:spcAft>
            </a:pPr>
            <a:r>
              <a:rPr lang="ru-RU" sz="2800" b="1" dirty="0">
                <a:latin typeface="Times New Roman"/>
                <a:ea typeface="Calibri"/>
                <a:cs typeface="Times New Roman"/>
              </a:rPr>
              <a:t>П. п.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 – без предлога не употребляется.</a:t>
            </a:r>
            <a:endParaRPr lang="ru-RU" sz="20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47424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cap="all" dirty="0" smtClean="0"/>
              <a:t>       </a:t>
            </a:r>
            <a:br>
              <a:rPr lang="ru-RU" cap="all" dirty="0" smtClean="0"/>
            </a:br>
            <a:r>
              <a:rPr lang="ru-RU" cap="all" dirty="0"/>
              <a:t> </a:t>
            </a:r>
            <a:r>
              <a:rPr lang="ru-RU" cap="all" dirty="0" smtClean="0"/>
              <a:t>                     Падежи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412776"/>
            <a:ext cx="8291264" cy="4911824"/>
          </a:xfrm>
        </p:spPr>
        <p:txBody>
          <a:bodyPr numCol="2">
            <a:normAutofit fontScale="55000" lnSpcReduction="20000"/>
          </a:bodyPr>
          <a:lstStyle/>
          <a:p>
            <a:r>
              <a:rPr lang="ru-RU" sz="3600" dirty="0" smtClean="0">
                <a:solidFill>
                  <a:srgbClr val="0070C0"/>
                </a:solidFill>
              </a:rPr>
              <a:t>Воскликнул </a:t>
            </a:r>
            <a:r>
              <a:rPr lang="ru-RU" sz="3600" cap="all" dirty="0">
                <a:solidFill>
                  <a:srgbClr val="FF0000"/>
                </a:solidFill>
              </a:rPr>
              <a:t>именительный</a:t>
            </a:r>
            <a:r>
              <a:rPr lang="ru-RU" sz="3600" cap="all" dirty="0">
                <a:solidFill>
                  <a:srgbClr val="0070C0"/>
                </a:solidFill>
              </a:rPr>
              <a:t>:</a:t>
            </a:r>
            <a:endParaRPr lang="ru-RU" sz="3600" dirty="0">
              <a:solidFill>
                <a:srgbClr val="0070C0"/>
              </a:solidFill>
            </a:endParaRPr>
          </a:p>
          <a:p>
            <a:r>
              <a:rPr lang="ru-RU" sz="3600" dirty="0">
                <a:solidFill>
                  <a:srgbClr val="0070C0"/>
                </a:solidFill>
              </a:rPr>
              <a:t>– Мой именинник </a:t>
            </a:r>
            <a:r>
              <a:rPr lang="ru-RU" sz="3600" cap="all" dirty="0" smtClean="0">
                <a:solidFill>
                  <a:srgbClr val="0070C0"/>
                </a:solidFill>
              </a:rPr>
              <a:t>тот</a:t>
            </a:r>
            <a:r>
              <a:rPr lang="ru-RU" sz="3600" dirty="0" smtClean="0">
                <a:solidFill>
                  <a:srgbClr val="0070C0"/>
                </a:solidFill>
              </a:rPr>
              <a:t>,</a:t>
            </a:r>
          </a:p>
          <a:p>
            <a:r>
              <a:rPr lang="ru-RU" sz="3600" dirty="0" smtClean="0">
                <a:solidFill>
                  <a:srgbClr val="0070C0"/>
                </a:solidFill>
              </a:rPr>
              <a:t>Который изумительно </a:t>
            </a:r>
          </a:p>
          <a:p>
            <a:r>
              <a:rPr lang="ru-RU" sz="3600" dirty="0" smtClean="0">
                <a:solidFill>
                  <a:srgbClr val="0070C0"/>
                </a:solidFill>
              </a:rPr>
              <a:t>Науку познает!</a:t>
            </a:r>
          </a:p>
          <a:p>
            <a:r>
              <a:rPr lang="ru-RU" sz="3600" dirty="0" smtClean="0">
                <a:solidFill>
                  <a:srgbClr val="0070C0"/>
                </a:solidFill>
              </a:rPr>
              <a:t>– </a:t>
            </a:r>
            <a:r>
              <a:rPr lang="ru-RU" sz="3600" cap="all" dirty="0" smtClean="0">
                <a:solidFill>
                  <a:srgbClr val="0070C0"/>
                </a:solidFill>
              </a:rPr>
              <a:t>Того</a:t>
            </a:r>
            <a:r>
              <a:rPr lang="ru-RU" sz="3600" dirty="0" smtClean="0">
                <a:solidFill>
                  <a:srgbClr val="0070C0"/>
                </a:solidFill>
              </a:rPr>
              <a:t>, – сказал </a:t>
            </a:r>
            <a:r>
              <a:rPr lang="ru-RU" sz="3600" cap="all" dirty="0" smtClean="0">
                <a:solidFill>
                  <a:srgbClr val="FF0000"/>
                </a:solidFill>
              </a:rPr>
              <a:t>родительный</a:t>
            </a:r>
            <a:r>
              <a:rPr lang="ru-RU" sz="3600" dirty="0" smtClean="0">
                <a:solidFill>
                  <a:srgbClr val="0070C0"/>
                </a:solidFill>
              </a:rPr>
              <a:t>, –</a:t>
            </a:r>
          </a:p>
          <a:p>
            <a:r>
              <a:rPr lang="ru-RU" sz="3600" dirty="0" smtClean="0">
                <a:solidFill>
                  <a:srgbClr val="0070C0"/>
                </a:solidFill>
              </a:rPr>
              <a:t>Я </a:t>
            </a:r>
            <a:r>
              <a:rPr lang="ru-RU" sz="3600" dirty="0">
                <a:solidFill>
                  <a:srgbClr val="0070C0"/>
                </a:solidFill>
              </a:rPr>
              <a:t>отрицаю, кто</a:t>
            </a:r>
          </a:p>
          <a:p>
            <a:r>
              <a:rPr lang="ru-RU" sz="3600" dirty="0">
                <a:solidFill>
                  <a:srgbClr val="0070C0"/>
                </a:solidFill>
              </a:rPr>
              <a:t>Не может без родителей</a:t>
            </a:r>
          </a:p>
          <a:p>
            <a:r>
              <a:rPr lang="ru-RU" sz="3600" dirty="0">
                <a:solidFill>
                  <a:srgbClr val="0070C0"/>
                </a:solidFill>
              </a:rPr>
              <a:t>Надеть свое пальто.</a:t>
            </a:r>
          </a:p>
          <a:p>
            <a:r>
              <a:rPr lang="ru-RU" sz="3600" dirty="0">
                <a:solidFill>
                  <a:srgbClr val="0070C0"/>
                </a:solidFill>
              </a:rPr>
              <a:t>– </a:t>
            </a:r>
            <a:r>
              <a:rPr lang="ru-RU" sz="3600" cap="all" dirty="0">
                <a:solidFill>
                  <a:srgbClr val="0070C0"/>
                </a:solidFill>
              </a:rPr>
              <a:t>Тому</a:t>
            </a:r>
            <a:r>
              <a:rPr lang="ru-RU" sz="3600" dirty="0">
                <a:solidFill>
                  <a:srgbClr val="0070C0"/>
                </a:solidFill>
              </a:rPr>
              <a:t>, – ответил </a:t>
            </a:r>
            <a:r>
              <a:rPr lang="ru-RU" sz="3600" cap="all" dirty="0">
                <a:solidFill>
                  <a:srgbClr val="FF0000"/>
                </a:solidFill>
              </a:rPr>
              <a:t>дательный</a:t>
            </a:r>
            <a:r>
              <a:rPr lang="ru-RU" sz="3600" cap="all" dirty="0">
                <a:solidFill>
                  <a:srgbClr val="0070C0"/>
                </a:solidFill>
              </a:rPr>
              <a:t>,</a:t>
            </a:r>
            <a:r>
              <a:rPr lang="ru-RU" sz="3600" dirty="0">
                <a:solidFill>
                  <a:srgbClr val="0070C0"/>
                </a:solidFill>
              </a:rPr>
              <a:t> –</a:t>
            </a:r>
          </a:p>
          <a:p>
            <a:r>
              <a:rPr lang="ru-RU" sz="3600" dirty="0">
                <a:solidFill>
                  <a:srgbClr val="0070C0"/>
                </a:solidFill>
              </a:rPr>
              <a:t>Плохое имя дам,</a:t>
            </a:r>
          </a:p>
          <a:p>
            <a:r>
              <a:rPr lang="ru-RU" sz="3600" dirty="0">
                <a:solidFill>
                  <a:srgbClr val="0070C0"/>
                </a:solidFill>
              </a:rPr>
              <a:t>Кто не любил старательно</a:t>
            </a:r>
          </a:p>
          <a:p>
            <a:r>
              <a:rPr lang="ru-RU" sz="3600" dirty="0">
                <a:solidFill>
                  <a:srgbClr val="0070C0"/>
                </a:solidFill>
              </a:rPr>
              <a:t>Уроки делать сам.</a:t>
            </a:r>
          </a:p>
          <a:p>
            <a:r>
              <a:rPr lang="ru-RU" sz="3600" dirty="0">
                <a:solidFill>
                  <a:srgbClr val="0070C0"/>
                </a:solidFill>
              </a:rPr>
              <a:t>– </a:t>
            </a:r>
            <a:r>
              <a:rPr lang="ru-RU" sz="3600" cap="all" dirty="0">
                <a:solidFill>
                  <a:srgbClr val="0070C0"/>
                </a:solidFill>
              </a:rPr>
              <a:t>Того</a:t>
            </a:r>
            <a:r>
              <a:rPr lang="ru-RU" sz="3600" dirty="0">
                <a:solidFill>
                  <a:srgbClr val="0070C0"/>
                </a:solidFill>
              </a:rPr>
              <a:t>, – сказал </a:t>
            </a:r>
            <a:r>
              <a:rPr lang="ru-RU" sz="3600" cap="all" dirty="0">
                <a:solidFill>
                  <a:srgbClr val="FF0000"/>
                </a:solidFill>
              </a:rPr>
              <a:t>винительный</a:t>
            </a:r>
            <a:r>
              <a:rPr lang="ru-RU" sz="3600" cap="all" dirty="0">
                <a:solidFill>
                  <a:srgbClr val="0070C0"/>
                </a:solidFill>
              </a:rPr>
              <a:t>,</a:t>
            </a:r>
            <a:r>
              <a:rPr lang="ru-RU" sz="3600" dirty="0">
                <a:solidFill>
                  <a:srgbClr val="0070C0"/>
                </a:solidFill>
              </a:rPr>
              <a:t> –</a:t>
            </a:r>
          </a:p>
          <a:p>
            <a:r>
              <a:rPr lang="ru-RU" sz="3600" dirty="0">
                <a:solidFill>
                  <a:srgbClr val="0070C0"/>
                </a:solidFill>
              </a:rPr>
              <a:t>Я буду обвинять,</a:t>
            </a:r>
          </a:p>
          <a:p>
            <a:r>
              <a:rPr lang="ru-RU" sz="3600" dirty="0">
                <a:solidFill>
                  <a:srgbClr val="0070C0"/>
                </a:solidFill>
              </a:rPr>
              <a:t>Кто книжку выразительно</a:t>
            </a:r>
          </a:p>
          <a:p>
            <a:r>
              <a:rPr lang="ru-RU" sz="3600" dirty="0">
                <a:solidFill>
                  <a:srgbClr val="0070C0"/>
                </a:solidFill>
              </a:rPr>
              <a:t>Не может прочитать.</a:t>
            </a:r>
          </a:p>
          <a:p>
            <a:r>
              <a:rPr lang="ru-RU" sz="3600" dirty="0">
                <a:solidFill>
                  <a:srgbClr val="0070C0"/>
                </a:solidFill>
              </a:rPr>
              <a:t>– </a:t>
            </a:r>
            <a:r>
              <a:rPr lang="ru-RU" sz="3600" cap="all" dirty="0">
                <a:solidFill>
                  <a:srgbClr val="0070C0"/>
                </a:solidFill>
              </a:rPr>
              <a:t>С тем</a:t>
            </a:r>
            <a:r>
              <a:rPr lang="ru-RU" sz="3600" dirty="0">
                <a:solidFill>
                  <a:srgbClr val="0070C0"/>
                </a:solidFill>
              </a:rPr>
              <a:t>, – заявил </a:t>
            </a:r>
            <a:r>
              <a:rPr lang="ru-RU" sz="3600" cap="all" dirty="0">
                <a:solidFill>
                  <a:srgbClr val="FF0000"/>
                </a:solidFill>
              </a:rPr>
              <a:t>творительный</a:t>
            </a:r>
            <a:r>
              <a:rPr lang="ru-RU" sz="3600" dirty="0">
                <a:solidFill>
                  <a:srgbClr val="0070C0"/>
                </a:solidFill>
              </a:rPr>
              <a:t>, –</a:t>
            </a:r>
          </a:p>
          <a:p>
            <a:r>
              <a:rPr lang="ru-RU" sz="3600" dirty="0">
                <a:solidFill>
                  <a:srgbClr val="0070C0"/>
                </a:solidFill>
              </a:rPr>
              <a:t>Я только лишь в ладу,</a:t>
            </a:r>
          </a:p>
          <a:p>
            <a:r>
              <a:rPr lang="ru-RU" sz="3600" dirty="0">
                <a:solidFill>
                  <a:srgbClr val="0070C0"/>
                </a:solidFill>
              </a:rPr>
              <a:t>Кто очень уважительно</a:t>
            </a:r>
          </a:p>
          <a:p>
            <a:r>
              <a:rPr lang="ru-RU" sz="3600" dirty="0">
                <a:solidFill>
                  <a:srgbClr val="0070C0"/>
                </a:solidFill>
              </a:rPr>
              <a:t>Относится к труду.</a:t>
            </a:r>
          </a:p>
          <a:p>
            <a:r>
              <a:rPr lang="ru-RU" sz="3600" dirty="0">
                <a:solidFill>
                  <a:srgbClr val="0070C0"/>
                </a:solidFill>
              </a:rPr>
              <a:t>– </a:t>
            </a:r>
            <a:r>
              <a:rPr lang="ru-RU" sz="3600" cap="all" dirty="0">
                <a:solidFill>
                  <a:srgbClr val="0070C0"/>
                </a:solidFill>
              </a:rPr>
              <a:t>О том,</a:t>
            </a:r>
            <a:r>
              <a:rPr lang="ru-RU" sz="3600" dirty="0">
                <a:solidFill>
                  <a:srgbClr val="0070C0"/>
                </a:solidFill>
              </a:rPr>
              <a:t> – сказал </a:t>
            </a:r>
            <a:r>
              <a:rPr lang="ru-RU" sz="3600" cap="all" dirty="0">
                <a:solidFill>
                  <a:srgbClr val="FF0000"/>
                </a:solidFill>
              </a:rPr>
              <a:t>предложный</a:t>
            </a:r>
            <a:r>
              <a:rPr lang="ru-RU" sz="3600" cap="all" dirty="0">
                <a:solidFill>
                  <a:srgbClr val="0070C0"/>
                </a:solidFill>
              </a:rPr>
              <a:t>,</a:t>
            </a:r>
            <a:r>
              <a:rPr lang="ru-RU" sz="3600" dirty="0">
                <a:solidFill>
                  <a:srgbClr val="0070C0"/>
                </a:solidFill>
              </a:rPr>
              <a:t> –</a:t>
            </a:r>
          </a:p>
          <a:p>
            <a:r>
              <a:rPr lang="ru-RU" sz="3600" dirty="0">
                <a:solidFill>
                  <a:srgbClr val="0070C0"/>
                </a:solidFill>
              </a:rPr>
              <a:t>Я предложу рассказ,</a:t>
            </a:r>
          </a:p>
          <a:p>
            <a:r>
              <a:rPr lang="ru-RU" sz="3600" dirty="0">
                <a:solidFill>
                  <a:srgbClr val="0070C0"/>
                </a:solidFill>
              </a:rPr>
              <a:t>Кто в жизни делать может</a:t>
            </a:r>
          </a:p>
          <a:p>
            <a:r>
              <a:rPr lang="ru-RU" sz="3600" dirty="0">
                <a:solidFill>
                  <a:srgbClr val="0070C0"/>
                </a:solidFill>
              </a:rPr>
              <a:t>Полезное для нас.</a:t>
            </a:r>
          </a:p>
          <a:p>
            <a:pPr marL="0" indent="0">
              <a:buNone/>
            </a:pPr>
            <a:r>
              <a:rPr lang="ru-RU" sz="3600" i="1" dirty="0">
                <a:solidFill>
                  <a:srgbClr val="0070C0"/>
                </a:solidFill>
              </a:rPr>
              <a:t>			</a:t>
            </a:r>
            <a:endParaRPr lang="ru-RU" sz="3600" i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ru-RU" sz="3600" i="1" dirty="0" smtClean="0">
                <a:solidFill>
                  <a:srgbClr val="0070C0"/>
                </a:solidFill>
              </a:rPr>
              <a:t>             А</a:t>
            </a:r>
            <a:r>
              <a:rPr lang="ru-RU" sz="3600" i="1" dirty="0">
                <a:solidFill>
                  <a:srgbClr val="0070C0"/>
                </a:solidFill>
              </a:rPr>
              <a:t>. Тетивкин</a:t>
            </a:r>
            <a:endParaRPr lang="ru-RU" sz="3600" dirty="0">
              <a:solidFill>
                <a:srgbClr val="0070C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37952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Определение падежей выделенных существительных.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/>
              <a:t>Птенец выпал </a:t>
            </a:r>
            <a:r>
              <a:rPr lang="ru-RU" dirty="0"/>
              <a:t>(откуда? из чего?)</a:t>
            </a:r>
            <a:r>
              <a:rPr lang="ru-RU" i="1" dirty="0"/>
              <a:t> </a:t>
            </a:r>
            <a:r>
              <a:rPr lang="ru-RU" b="1" i="1" dirty="0"/>
              <a:t>из гнезда</a:t>
            </a:r>
            <a:r>
              <a:rPr lang="ru-RU" i="1" dirty="0"/>
              <a:t>.</a:t>
            </a:r>
            <a:endParaRPr lang="ru-RU" dirty="0"/>
          </a:p>
          <a:p>
            <a:r>
              <a:rPr lang="ru-RU" i="1" dirty="0"/>
              <a:t>Вскоре мы добрались </a:t>
            </a:r>
            <a:r>
              <a:rPr lang="ru-RU" dirty="0"/>
              <a:t>(куда? до чего?)</a:t>
            </a:r>
            <a:r>
              <a:rPr lang="ru-RU" i="1" dirty="0"/>
              <a:t> </a:t>
            </a:r>
            <a:r>
              <a:rPr lang="ru-RU" b="1" i="1" dirty="0"/>
              <a:t>до берега</a:t>
            </a:r>
            <a:r>
              <a:rPr lang="ru-RU" i="1" dirty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4850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J0343345.WM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428736"/>
            <a:ext cx="5643563" cy="521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Домашнее задание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5357818" y="4786322"/>
            <a:ext cx="3786182" cy="1714511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000" dirty="0" smtClean="0">
                <a:latin typeface="Times New Roman"/>
                <a:ea typeface="Calibri"/>
              </a:rPr>
              <a:t>Стр. 10-12, упр. 3,  правила выуч</a:t>
            </a:r>
            <a:r>
              <a:rPr lang="ru-RU" sz="2000" dirty="0" smtClean="0">
                <a:latin typeface="Times New Roman"/>
                <a:ea typeface="Calibri"/>
              </a:rPr>
              <a:t>ить.</a:t>
            </a:r>
            <a:endParaRPr lang="ru-RU" sz="2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5396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</a:t>
            </a:r>
            <a:b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6000" b="1" i="1" dirty="0" smtClean="0">
                <a:solidFill>
                  <a:srgbClr val="C00000"/>
                </a:solidFill>
              </a:rPr>
              <a:t>Рефлексия</a:t>
            </a:r>
            <a:endParaRPr lang="ru-RU" sz="6000" b="1" i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>
            <a:prstTxWarp prst="textInflateBottom">
              <a:avLst/>
            </a:prstTxWarp>
            <a:normAutofit/>
          </a:bodyPr>
          <a:lstStyle/>
          <a:p>
            <a:pPr marL="274320" indent="-274320" fontAlgn="auto">
              <a:spcAft>
                <a:spcPts val="0"/>
              </a:spcAft>
              <a:defRPr/>
            </a:pPr>
            <a:endParaRPr lang="ru-RU" dirty="0" smtClean="0"/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sz="3200" dirty="0" smtClean="0"/>
              <a:t>                </a:t>
            </a:r>
            <a:r>
              <a:rPr lang="ru-RU" sz="3200" dirty="0" smtClean="0">
                <a:solidFill>
                  <a:srgbClr val="00B0F0"/>
                </a:solidFill>
              </a:rPr>
              <a:t>А </a:t>
            </a:r>
            <a:r>
              <a:rPr lang="ru-RU" sz="3200" dirty="0">
                <a:solidFill>
                  <a:srgbClr val="00B0F0"/>
                </a:solidFill>
              </a:rPr>
              <a:t>теперь скажи, дружок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sz="3200" dirty="0" smtClean="0">
                <a:solidFill>
                  <a:srgbClr val="00B0F0"/>
                </a:solidFill>
              </a:rPr>
              <a:t>               Тебе </a:t>
            </a:r>
            <a:r>
              <a:rPr lang="ru-RU" sz="3200" dirty="0">
                <a:solidFill>
                  <a:srgbClr val="00B0F0"/>
                </a:solidFill>
              </a:rPr>
              <a:t>понравился урок?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sz="3200" dirty="0" smtClean="0">
                <a:solidFill>
                  <a:srgbClr val="00B0F0"/>
                </a:solidFill>
              </a:rPr>
              <a:t>               Что </a:t>
            </a:r>
            <a:r>
              <a:rPr lang="ru-RU" sz="3200" dirty="0">
                <a:solidFill>
                  <a:srgbClr val="00B0F0"/>
                </a:solidFill>
              </a:rPr>
              <a:t>расскажешь дома </a:t>
            </a:r>
            <a:r>
              <a:rPr lang="ru-RU" sz="3200" dirty="0" smtClean="0">
                <a:solidFill>
                  <a:srgbClr val="00B0F0"/>
                </a:solidFill>
              </a:rPr>
              <a:t>маме?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sz="3200" dirty="0" smtClean="0">
                <a:solidFill>
                  <a:srgbClr val="00B0F0"/>
                </a:solidFill>
              </a:rPr>
              <a:t>              Поделись сейчас </a:t>
            </a:r>
            <a:r>
              <a:rPr lang="ru-RU" sz="3200" dirty="0">
                <a:solidFill>
                  <a:srgbClr val="00B0F0"/>
                </a:solidFill>
              </a:rPr>
              <a:t>ты с нами! </a:t>
            </a:r>
          </a:p>
          <a:p>
            <a:pPr marL="274320" indent="-274320" fontAlgn="auto">
              <a:spcAft>
                <a:spcPts val="0"/>
              </a:spcAft>
              <a:defRPr/>
            </a:pPr>
            <a:endParaRPr lang="ru-RU" sz="3200" dirty="0">
              <a:solidFill>
                <a:srgbClr val="00B0F0"/>
              </a:solidFill>
            </a:endParaRPr>
          </a:p>
        </p:txBody>
      </p:sp>
      <p:pic>
        <p:nvPicPr>
          <p:cNvPr id="1434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88913"/>
            <a:ext cx="1866900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41" name="Picture 3"/>
          <p:cNvPicPr>
            <a:picLocks noChangeAspect="1"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1247" y="5906620"/>
            <a:ext cx="502753" cy="4656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635896" y="2132857"/>
            <a:ext cx="5976664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5400" b="1" spc="300" dirty="0">
                <a:ln w="11430" cmpd="sng">
                  <a:solidFill>
                    <a:srgbClr val="AD0101">
                      <a:tint val="10000"/>
                    </a:srgbClr>
                  </a:solidFill>
                  <a:prstDash val="solid"/>
                  <a:miter lim="800000"/>
                </a:ln>
                <a:gradFill>
                  <a:gsLst>
                    <a:gs pos="10000">
                      <a:srgbClr val="AD0101">
                        <a:tint val="83000"/>
                        <a:shade val="100000"/>
                        <a:satMod val="200000"/>
                      </a:srgbClr>
                    </a:gs>
                    <a:gs pos="75000">
                      <a:srgbClr val="AD0101">
                        <a:tint val="100000"/>
                        <a:shade val="50000"/>
                        <a:satMod val="150000"/>
                      </a:srgbClr>
                    </a:gs>
                  </a:gsLst>
                  <a:lin ang="5400000"/>
                </a:gradFill>
                <a:effectLst>
                  <a:glow rad="45500">
                    <a:srgbClr val="AD0101">
                      <a:satMod val="220000"/>
                      <a:alpha val="35000"/>
                    </a:srgbClr>
                  </a:glow>
                </a:effectLst>
                <a:latin typeface="Arial" charset="0"/>
                <a:cs typeface="Arial" pitchFamily="34" charset="0"/>
              </a:rPr>
              <a:t>                              </a:t>
            </a:r>
          </a:p>
        </p:txBody>
      </p:sp>
      <p:pic>
        <p:nvPicPr>
          <p:cNvPr id="9218" name="Picture 2" descr="C:\Users\ph\AppData\Local\Microsoft\Windows\Temporary Internet Files\Content.IE5\Y86FJLON\MM900318056[1]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0720" y="3486807"/>
            <a:ext cx="7620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19" name="Picture 3" descr="C:\Users\ph\AppData\Local\Microsoft\Windows\Temporary Internet Files\Content.IE5\Y86FJLON\MM900318056[1]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7150" y="36363"/>
            <a:ext cx="7620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Рисунок 11" descr="баб5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flipH="1">
            <a:off x="7164969" y="0"/>
            <a:ext cx="1947053" cy="1872208"/>
          </a:xfrm>
          <a:prstGeom prst="rect">
            <a:avLst/>
          </a:prstGeom>
        </p:spPr>
      </p:pic>
      <p:pic>
        <p:nvPicPr>
          <p:cNvPr id="13" name="Рисунок 12" descr="в2.gif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26773" y="3454301"/>
            <a:ext cx="2088232" cy="2289423"/>
          </a:xfrm>
          <a:prstGeom prst="rect">
            <a:avLst/>
          </a:prstGeom>
        </p:spPr>
      </p:pic>
      <p:pic>
        <p:nvPicPr>
          <p:cNvPr id="14" name="Рисунок 13" descr="баб7.gif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4788024" y="4751755"/>
            <a:ext cx="1421804" cy="1450240"/>
          </a:xfrm>
          <a:prstGeom prst="rect">
            <a:avLst/>
          </a:prstGeom>
        </p:spPr>
      </p:pic>
      <p:pic>
        <p:nvPicPr>
          <p:cNvPr id="15" name="Рисунок 14" descr="баб6.gif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806408" y="2132857"/>
            <a:ext cx="1368152" cy="1395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5461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2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Тема2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39</TotalTime>
  <Words>340</Words>
  <Application>Microsoft Office PowerPoint</Application>
  <PresentationFormat>Экран (4:3)</PresentationFormat>
  <Paragraphs>66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8</vt:i4>
      </vt:variant>
    </vt:vector>
  </HeadingPairs>
  <TitlesOfParts>
    <vt:vector size="11" baseType="lpstr">
      <vt:lpstr>Поток</vt:lpstr>
      <vt:lpstr>Тема2</vt:lpstr>
      <vt:lpstr>1_Тема2</vt:lpstr>
      <vt:lpstr>Падежи имен существительных</vt:lpstr>
      <vt:lpstr>   Чистописание. </vt:lpstr>
      <vt:lpstr>Актуализация знаний. </vt:lpstr>
      <vt:lpstr>ВВЕДЕНИЕ В ТЕМУ УРОКА:</vt:lpstr>
      <vt:lpstr>                              Падежи </vt:lpstr>
      <vt:lpstr>Определение падежей выделенных существительных.</vt:lpstr>
      <vt:lpstr>Домашнее задание</vt:lpstr>
      <vt:lpstr>    Рефлексия</vt:lpstr>
    </vt:vector>
  </TitlesOfParts>
  <Company>Curnos™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Падежи имен существительных</dc:title>
  <dc:creator>темирлан</dc:creator>
  <cp:lastModifiedBy>темирлан</cp:lastModifiedBy>
  <cp:revision>4</cp:revision>
  <dcterms:created xsi:type="dcterms:W3CDTF">2014-01-17T15:36:04Z</dcterms:created>
  <dcterms:modified xsi:type="dcterms:W3CDTF">2014-01-17T16:15:35Z</dcterms:modified>
</cp:coreProperties>
</file>