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56" r:id="rId4"/>
    <p:sldId id="257" r:id="rId5"/>
    <p:sldId id="258" r:id="rId6"/>
    <p:sldId id="259" r:id="rId7"/>
    <p:sldId id="262" r:id="rId8"/>
    <p:sldId id="263" r:id="rId9"/>
    <p:sldId id="268" r:id="rId10"/>
    <p:sldId id="265" r:id="rId11"/>
    <p:sldId id="264" r:id="rId12"/>
    <p:sldId id="267" r:id="rId13"/>
    <p:sldId id="261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5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2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6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2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4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7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9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B5AA5B18-1BB9-4E77-9C2D-C4340ED52FD7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38FDD932-8689-403F-89AB-CADE6D3792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062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Человек запоминает только ту информацию, которую сам раздобыл.</a:t>
            </a:r>
            <a:b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36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А.Эйнштейн</a:t>
            </a:r>
            <a: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.</a:t>
            </a:r>
            <a:endParaRPr lang="ru-RU" sz="36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140968"/>
            <a:ext cx="7859216" cy="31292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Работа учителя начальных классов 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Тулумбаевой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Х.К.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МБОУ «Сары-</a:t>
            </a:r>
            <a:r>
              <a:rPr lang="ru-RU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Суйская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СОШ»</a:t>
            </a: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Шелковского</a:t>
            </a: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муниципального района, ЧР.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Шопен Осенний валь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4020" y="5212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5652120" cy="3391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FFC000"/>
                </a:solidFill>
                <a:ea typeface="+mn-ea"/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  <a:ea typeface="+mn-ea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ea typeface="+mn-ea"/>
              </a:rPr>
            </a:br>
            <a:r>
              <a:rPr lang="ru-RU" sz="3200" b="1" dirty="0" smtClean="0">
                <a:solidFill>
                  <a:srgbClr val="FFC000"/>
                </a:solidFill>
                <a:ea typeface="+mn-ea"/>
              </a:rPr>
              <a:t>Работа </a:t>
            </a:r>
            <a:r>
              <a:rPr lang="ru-RU" sz="3200" b="1" dirty="0">
                <a:solidFill>
                  <a:srgbClr val="FFC000"/>
                </a:solidFill>
                <a:ea typeface="+mn-ea"/>
              </a:rPr>
              <a:t>с текстом до </a:t>
            </a:r>
            <a:r>
              <a:rPr lang="ru-RU" sz="3200" b="1" dirty="0" smtClean="0">
                <a:solidFill>
                  <a:srgbClr val="FFC000"/>
                </a:solidFill>
                <a:ea typeface="+mn-ea"/>
              </a:rPr>
              <a:t>чтения</a:t>
            </a:r>
            <a:br>
              <a:rPr lang="ru-RU" sz="3200" b="1" dirty="0" smtClean="0">
                <a:solidFill>
                  <a:srgbClr val="FFC000"/>
                </a:solidFill>
                <a:ea typeface="+mn-ea"/>
              </a:rPr>
            </a:br>
            <a:r>
              <a:rPr lang="ru-RU" sz="1800" b="1" dirty="0" smtClean="0">
                <a:solidFill>
                  <a:srgbClr val="FFC000"/>
                </a:solidFill>
                <a:ea typeface="+mn-ea"/>
              </a:rPr>
              <a:t>(</a:t>
            </a:r>
            <a:r>
              <a:rPr lang="ru-RU" sz="1800" b="1" dirty="0">
                <a:solidFill>
                  <a:srgbClr val="FFC000"/>
                </a:solidFill>
                <a:ea typeface="+mn-ea"/>
              </a:rPr>
              <a:t>Ознакомительное, просмотровое чтение, прогнозирование содержания текста до чтения)                                                                 </a:t>
            </a:r>
            <a:r>
              <a:rPr lang="ru-RU" sz="1800" b="1" dirty="0">
                <a:solidFill>
                  <a:srgbClr val="7030A0"/>
                </a:solidFill>
                <a:ea typeface="+mn-ea"/>
              </a:rPr>
              <a:t/>
            </a:r>
            <a:br>
              <a:rPr lang="ru-RU" sz="1800" b="1" dirty="0">
                <a:solidFill>
                  <a:srgbClr val="7030A0"/>
                </a:solidFill>
                <a:ea typeface="+mn-ea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        -</a:t>
            </a:r>
            <a:r>
              <a:rPr lang="ru-RU" sz="1800" b="1" dirty="0">
                <a:solidFill>
                  <a:srgbClr val="7030A0"/>
                </a:solidFill>
              </a:rPr>
              <a:t>Прочитайте, как  называется это </a:t>
            </a:r>
            <a:r>
              <a:rPr lang="ru-RU" sz="1800" b="1" dirty="0" smtClean="0">
                <a:solidFill>
                  <a:srgbClr val="7030A0"/>
                </a:solidFill>
              </a:rPr>
              <a:t>произведение?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  -Кто его автор?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     -Что вы знаете об авторе?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  - Вас удивило название произведения?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     -Как вы понимаете слова «недосмотренные грибы»?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     - Рассмотрите иллюстрацию.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     </a:t>
            </a:r>
            <a:r>
              <a:rPr lang="ru-RU" sz="1800" b="1" dirty="0">
                <a:solidFill>
                  <a:srgbClr val="7030A0"/>
                </a:solidFill>
              </a:rPr>
              <a:t>-Предположите, о чём пойдет речь?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    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Работа </a:t>
            </a:r>
            <a:r>
              <a:rPr lang="ru-RU" sz="3600" b="1" dirty="0">
                <a:solidFill>
                  <a:srgbClr val="002060"/>
                </a:solidFill>
              </a:rPr>
              <a:t>с текстом во время </a:t>
            </a:r>
            <a:r>
              <a:rPr lang="ru-RU" sz="3600" b="1" dirty="0" smtClean="0">
                <a:solidFill>
                  <a:srgbClr val="002060"/>
                </a:solidFill>
              </a:rPr>
              <a:t>чтения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</a:t>
            </a:r>
            <a:r>
              <a:rPr lang="ru-RU" sz="2000" b="1" dirty="0" smtClean="0">
                <a:solidFill>
                  <a:srgbClr val="FFC000"/>
                </a:solidFill>
              </a:rPr>
              <a:t>(</a:t>
            </a:r>
            <a:r>
              <a:rPr lang="ru-RU" sz="2000" b="1" dirty="0">
                <a:solidFill>
                  <a:srgbClr val="FFC000"/>
                </a:solidFill>
              </a:rPr>
              <a:t>изучающее чтение, 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выборочное </a:t>
            </a:r>
            <a:r>
              <a:rPr lang="ru-RU" sz="2000" b="1" dirty="0" smtClean="0">
                <a:solidFill>
                  <a:srgbClr val="FFC000"/>
                </a:solidFill>
              </a:rPr>
              <a:t>чтение, рефлексивное чтение).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</a:rPr>
              <a:t>-Какие слова вам были непонятны при чтении</a:t>
            </a:r>
            <a:r>
              <a:rPr lang="ru-RU" sz="24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-О чем это произведение?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-Как вы думаете, подходит ли заголовок к тексту? Поясните свой ответ.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 Как вы считаете, любит ли автор природу?  Умеет ли он наблюдать, примечать всё в лесу?  </a:t>
            </a:r>
            <a:r>
              <a:rPr lang="ru-RU" sz="800" b="1" dirty="0" smtClean="0">
                <a:solidFill>
                  <a:srgbClr val="00B050"/>
                </a:solidFill>
              </a:rPr>
              <a:t>. .    .                        .. ..                             .        </a:t>
            </a:r>
            <a:r>
              <a:rPr lang="ru-RU" sz="2400" b="1" dirty="0" smtClean="0">
                <a:solidFill>
                  <a:srgbClr val="FFC000"/>
                </a:solidFill>
              </a:rPr>
              <a:t>Подтвердите ответ словами из текста.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 -Найдите описания грибов. Описание какого гриба вам особенно понравилось? Почему?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Нарисуйте этот гриб.</a:t>
            </a:r>
          </a:p>
          <a:p>
            <a:endParaRPr lang="ru-RU" sz="2400" b="1" dirty="0">
              <a:solidFill>
                <a:srgbClr val="FFC000"/>
              </a:solidFill>
            </a:endParaRP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rgbClr val="00B050"/>
              </a:solidFill>
            </a:endParaRP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C000"/>
                </a:solidFill>
              </a:rPr>
              <a:t>Работа с текстом после чтения</a:t>
            </a: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(Рефлексивное чтение, обобщение, творческое задание)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Работа в парах.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-Смоделируйте обложку этого произведения.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56632"/>
              </p:ext>
            </p:extLst>
          </p:nvPr>
        </p:nvGraphicFramePr>
        <p:xfrm>
          <a:off x="2123728" y="2636912"/>
          <a:ext cx="3024336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38437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7030A0"/>
                          </a:solidFill>
                        </a:rPr>
                        <a:t>М.Пришвин</a:t>
                      </a:r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Недосмотренные грибы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87824" y="3789040"/>
            <a:ext cx="149046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243888" cy="4535487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D:\марина\картинки для маринки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240087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922587"/>
            <a:ext cx="72723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Спасибо за внимание!</a:t>
            </a:r>
            <a:endParaRPr lang="ru-RU" sz="4000" b="1" i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67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Значение лирических стихотворений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</a:rPr>
              <a:t>Большое воспитательное значение имеет  работа над пейзажной лирикой. Острее почувствовать с помощью слова поэта удивительную красоту родной природы и в то же время её хрупкость, ранимость, иногда беззащитность, сердцем понять, что природа нуждается во внимании, бережном отношении, помощи и защите со стороны каждого человека и всего общества, так важно в возрасте, когда закладываются устои нравственности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Ч</a:t>
            </a:r>
            <a:r>
              <a:rPr lang="ru-RU" sz="2000" b="1" dirty="0" smtClean="0">
                <a:solidFill>
                  <a:srgbClr val="7030A0"/>
                </a:solidFill>
              </a:rPr>
              <a:t>тение</a:t>
            </a:r>
            <a:r>
              <a:rPr lang="ru-RU" sz="2000" b="1" dirty="0">
                <a:solidFill>
                  <a:srgbClr val="7030A0"/>
                </a:solidFill>
              </a:rPr>
              <a:t> лирических стихотворений </a:t>
            </a:r>
            <a:r>
              <a:rPr lang="ru-RU" sz="2000" b="1" dirty="0" smtClean="0">
                <a:solidFill>
                  <a:srgbClr val="7030A0"/>
                </a:solidFill>
              </a:rPr>
              <a:t>обогащает внутренний </a:t>
            </a:r>
            <a:r>
              <a:rPr lang="ru-RU" sz="2000" b="1" dirty="0">
                <a:solidFill>
                  <a:srgbClr val="7030A0"/>
                </a:solidFill>
              </a:rPr>
              <a:t>мир ребенка, т.к. предоставляется возможность пережить такие душевные состояния, как тихая задумчивость, умиление, возвышенное состояние души, тоска, тихая </a:t>
            </a:r>
            <a:r>
              <a:rPr lang="ru-RU" sz="2000" b="1" dirty="0" smtClean="0">
                <a:solidFill>
                  <a:srgbClr val="7030A0"/>
                </a:solidFill>
              </a:rPr>
              <a:t>грусть…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kern="1200" dirty="0">
                <a:solidFill>
                  <a:srgbClr val="0070C0"/>
                </a:solidFill>
                <a:latin typeface="Monotype Corsiva" panose="03010101010201010101" pitchFamily="66" charset="0"/>
                <a:ea typeface="+mn-ea"/>
                <a:cs typeface="+mn-cs"/>
              </a:rPr>
              <a:t>Анализ художественного текста с целью найти информацию в тексте, позволяющую представить и понять изображенное в лирическом стихотворении.</a:t>
            </a:r>
            <a:br>
              <a:rPr lang="ru-RU" sz="3600" b="1" kern="1200" dirty="0">
                <a:solidFill>
                  <a:srgbClr val="0070C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К.Д.Бальмонт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«Осень»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56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10" y="3068960"/>
            <a:ext cx="5172067" cy="3103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      Работа с текстом до чтения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(Ознакомительное, просмотровое чтение)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К.Д.Бальмонт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«Осень</a:t>
            </a:r>
            <a:r>
              <a:rPr lang="ru-RU" sz="4000" b="1" dirty="0">
                <a:solidFill>
                  <a:srgbClr val="C0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000" dirty="0" smtClean="0"/>
              <a:t>        -</a:t>
            </a:r>
            <a:r>
              <a:rPr lang="ru-RU" sz="2000" b="1" u="sng" dirty="0" smtClean="0">
                <a:solidFill>
                  <a:srgbClr val="7030A0"/>
                </a:solidFill>
              </a:rPr>
              <a:t>Прочитайте</a:t>
            </a:r>
            <a:r>
              <a:rPr lang="ru-RU" sz="2000" b="1" dirty="0" smtClean="0">
                <a:solidFill>
                  <a:srgbClr val="7030A0"/>
                </a:solidFill>
              </a:rPr>
              <a:t>, как  называется это произведение?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-Кто его автор?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</a:t>
            </a:r>
            <a:r>
              <a:rPr lang="ru-RU" sz="2000" b="1" u="sng" dirty="0" smtClean="0">
                <a:solidFill>
                  <a:srgbClr val="7030A0"/>
                </a:solidFill>
              </a:rPr>
              <a:t>-Определите </a:t>
            </a:r>
            <a:r>
              <a:rPr lang="ru-RU" sz="2000" b="1" dirty="0" smtClean="0">
                <a:solidFill>
                  <a:srgbClr val="7030A0"/>
                </a:solidFill>
              </a:rPr>
              <a:t>жанр произведения.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-- </a:t>
            </a:r>
            <a:r>
              <a:rPr lang="ru-RU" sz="2000" b="1" u="sng" dirty="0" smtClean="0">
                <a:solidFill>
                  <a:srgbClr val="7030A0"/>
                </a:solidFill>
              </a:rPr>
              <a:t>Рассмотрите</a:t>
            </a:r>
            <a:r>
              <a:rPr lang="ru-RU" sz="2000" b="1" dirty="0" smtClean="0">
                <a:solidFill>
                  <a:srgbClr val="7030A0"/>
                </a:solidFill>
              </a:rPr>
              <a:t> иллюстрацию. Какое время года изображено? По каким признакам об этом можно догадаться?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-</a:t>
            </a:r>
            <a:r>
              <a:rPr lang="ru-RU" sz="2000" b="1" u="sng" dirty="0" smtClean="0">
                <a:solidFill>
                  <a:srgbClr val="7030A0"/>
                </a:solidFill>
              </a:rPr>
              <a:t>Предположите</a:t>
            </a:r>
            <a:r>
              <a:rPr lang="ru-RU" sz="2000" b="1" dirty="0" smtClean="0">
                <a:solidFill>
                  <a:srgbClr val="7030A0"/>
                </a:solidFill>
              </a:rPr>
              <a:t>, о чём пойдет речь?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-А какой вы </a:t>
            </a:r>
            <a:r>
              <a:rPr lang="ru-RU" sz="2000" b="1" u="sng" dirty="0" smtClean="0">
                <a:solidFill>
                  <a:srgbClr val="7030A0"/>
                </a:solidFill>
              </a:rPr>
              <a:t>представляете</a:t>
            </a:r>
            <a:r>
              <a:rPr lang="ru-RU" sz="2000" b="1" dirty="0" smtClean="0">
                <a:solidFill>
                  <a:srgbClr val="7030A0"/>
                </a:solidFill>
              </a:rPr>
              <a:t> осень?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412776"/>
            <a:ext cx="3203847" cy="408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</a:rPr>
              <a:t>Работа с текстом во время чтения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(изучающее чтение, </a:t>
            </a:r>
            <a:r>
              <a:rPr lang="ru-RU" sz="2000" b="1" dirty="0">
                <a:solidFill>
                  <a:srgbClr val="FFC000"/>
                </a:solidFill>
              </a:rPr>
              <a:t>словесное </a:t>
            </a:r>
            <a:r>
              <a:rPr lang="ru-RU" sz="2000" b="1" dirty="0" smtClean="0">
                <a:solidFill>
                  <a:srgbClr val="FFC000"/>
                </a:solidFill>
              </a:rPr>
              <a:t>описание, выборочное чтение) 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-</a:t>
            </a:r>
            <a:r>
              <a:rPr lang="ru-RU" sz="2000" b="1" dirty="0" smtClean="0">
                <a:solidFill>
                  <a:srgbClr val="00B050"/>
                </a:solidFill>
              </a:rPr>
              <a:t>А теперь послушаем, </a:t>
            </a:r>
            <a:r>
              <a:rPr lang="ru-RU" sz="2000" b="1" dirty="0" smtClean="0">
                <a:solidFill>
                  <a:srgbClr val="00B050"/>
                </a:solidFill>
              </a:rPr>
              <a:t>какая осень у                                              </a:t>
            </a:r>
            <a:r>
              <a:rPr lang="ru-RU" sz="2000" b="1" smtClean="0">
                <a:solidFill>
                  <a:srgbClr val="00B050"/>
                </a:solidFill>
              </a:rPr>
              <a:t>К.Д.Бальмонт</a:t>
            </a:r>
            <a:r>
              <a:rPr lang="ru-RU" sz="2000" b="1">
                <a:solidFill>
                  <a:srgbClr val="00B050"/>
                </a:solidFill>
              </a:rPr>
              <a:t>а</a:t>
            </a:r>
            <a:r>
              <a:rPr lang="ru-RU" sz="2000" b="1" smtClean="0">
                <a:solidFill>
                  <a:srgbClr val="00B050"/>
                </a:solidFill>
              </a:rPr>
              <a:t>.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2000" b="1" dirty="0">
                <a:solidFill>
                  <a:srgbClr val="00B050"/>
                </a:solidFill>
              </a:rPr>
              <a:t>-Какие слова 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были непонятны при чтении</a:t>
            </a:r>
            <a:r>
              <a:rPr lang="ru-RU" sz="20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- Какую картину нарисовал 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поэт, расскажите.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-Какие строки волнуют, вызывают тревогу?                             Прочитайте.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-Какие чувства хотел передать поэт?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-Как вы понимаете слова «осень проснется и заплачет».</a:t>
            </a:r>
          </a:p>
          <a:p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1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       Работа с текстом после чтения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(Рефлексивное чтение, обобщение, творческое задание)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Технология критического мышления-прием составление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синквейна</a:t>
            </a:r>
            <a:r>
              <a:rPr lang="ru-RU" sz="2800" b="1" u="sng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Сравнить: </a:t>
            </a:r>
            <a:r>
              <a:rPr lang="ru-RU" sz="2800" b="1" dirty="0" err="1" smtClean="0">
                <a:solidFill>
                  <a:srgbClr val="C00000"/>
                </a:solidFill>
              </a:rPr>
              <a:t>К.Д.Бальмонт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«Осень</a:t>
            </a:r>
            <a:r>
              <a:rPr lang="ru-RU" sz="2800" b="1" dirty="0" smtClean="0">
                <a:solidFill>
                  <a:srgbClr val="C00000"/>
                </a:solidFill>
              </a:rPr>
              <a:t>» и </a:t>
            </a:r>
            <a:r>
              <a:rPr lang="ru-RU" sz="2800" b="1" dirty="0" err="1" smtClean="0">
                <a:solidFill>
                  <a:srgbClr val="C00000"/>
                </a:solidFill>
              </a:rPr>
              <a:t>А.С.Пушкин</a:t>
            </a:r>
            <a:r>
              <a:rPr lang="ru-RU" sz="2800" b="1" dirty="0" smtClean="0">
                <a:solidFill>
                  <a:srgbClr val="C00000"/>
                </a:solidFill>
              </a:rPr>
              <a:t> «Осень»</a:t>
            </a:r>
          </a:p>
          <a:p>
            <a:r>
              <a:rPr lang="ru-RU" altLang="ru-RU" sz="2000" b="1" dirty="0" smtClean="0">
                <a:solidFill>
                  <a:srgbClr val="FFC000"/>
                </a:solidFill>
              </a:rPr>
              <a:t> Осень.                                                                            Осень.</a:t>
            </a:r>
          </a:p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FFC000"/>
                </a:solidFill>
              </a:rPr>
              <a:t>Печальная, скучная.                                            Холодная, грустная</a:t>
            </a:r>
          </a:p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FFC000"/>
                </a:solidFill>
              </a:rPr>
              <a:t>Приближается</a:t>
            </a:r>
            <a:r>
              <a:rPr lang="ru-RU" altLang="ru-RU" sz="2000" b="1" dirty="0">
                <a:solidFill>
                  <a:srgbClr val="FFC000"/>
                </a:solidFill>
              </a:rPr>
              <a:t>, холодит, плачет</a:t>
            </a:r>
            <a:r>
              <a:rPr lang="ru-RU" altLang="ru-RU" sz="2000" b="1" dirty="0" smtClean="0">
                <a:solidFill>
                  <a:srgbClr val="FFC000"/>
                </a:solidFill>
              </a:rPr>
              <a:t>.          Наступит, проснется, заплачет</a:t>
            </a:r>
            <a:endParaRPr lang="ru-RU" altLang="ru-RU" sz="2000" b="1" dirty="0">
              <a:solidFill>
                <a:srgbClr val="FFC000"/>
              </a:solidFill>
            </a:endParaRPr>
          </a:p>
          <a:p>
            <a:pPr marL="0" indent="0"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</a:rPr>
              <a:t>Наступила поздняя осень</a:t>
            </a:r>
            <a:r>
              <a:rPr lang="ru-RU" altLang="ru-RU" sz="2000" b="1" dirty="0" smtClean="0">
                <a:solidFill>
                  <a:srgbClr val="FFC000"/>
                </a:solidFill>
              </a:rPr>
              <a:t>.                         Стаи птиц улетают за море.           Грусть.                                                                    Прощание.</a:t>
            </a:r>
          </a:p>
          <a:p>
            <a:pPr marL="0" indent="0">
              <a:buFontTx/>
              <a:buNone/>
            </a:pPr>
            <a:endParaRPr lang="ru-RU" altLang="ru-RU" sz="2000" b="1" dirty="0" smtClean="0">
              <a:solidFill>
                <a:srgbClr val="FFC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 </a:t>
            </a:r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Анализ прозаического текста с целью определения главной мысли прозаического текста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М.Пришвин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«Недосмотренные грибы»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15" y="2924944"/>
            <a:ext cx="5412091" cy="324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8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Загадки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Стоит  Антошка на одной ножке.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 Его ищут, а он не откликается.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Стоял на крепкой ножке,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Теперь лежит в лукошке!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-О чем пойдет речь на уроке?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32682"/>
            <a:ext cx="2544867" cy="15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1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М.М.Пришвин</a:t>
            </a:r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«Недосмотренные грибы»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375"/>
              </a:spcAft>
            </a:pP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Дует северный ветер, руки стынут на воздухе. А грибы все растут; волнушки, маслята, рыжики, изредка все еще попадаются и белые.             </a:t>
            </a:r>
            <a:r>
              <a:rPr lang="ru-RU" sz="1000" b="1" dirty="0">
                <a:ea typeface="Times New Roman"/>
              </a:rPr>
              <a:t> </a:t>
            </a:r>
          </a:p>
          <a:p>
            <a:pPr algn="just">
              <a:spcAft>
                <a:spcPts val="375"/>
              </a:spcAft>
            </a:pP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Эх, и хорош же вчера попался на глаза мухомор. Сам темно-красный, и спустил из-под шляпки вниз вдоль ножки белые панталоны, и даже со складочками. Рядом с ним сидит хорошенькая волнушка, вся подобранная, губки округлила, облизывается, мокренькая и умненькая.</a:t>
            </a:r>
            <a:r>
              <a:rPr lang="ru-RU" sz="1000" b="1" dirty="0">
                <a:ea typeface="Times New Roman"/>
              </a:rPr>
              <a:t>      </a:t>
            </a:r>
          </a:p>
          <a:p>
            <a:pPr marL="0" indent="0" algn="just">
              <a:spcAft>
                <a:spcPts val="375"/>
              </a:spcAft>
              <a:buNone/>
            </a:pPr>
            <a:r>
              <a:rPr lang="ru-RU" sz="1000" b="1" dirty="0" smtClean="0">
                <a:ea typeface="Times New Roman"/>
              </a:rPr>
              <a:t>         </a:t>
            </a:r>
            <a:r>
              <a:rPr lang="ru-RU" sz="1000" b="1" dirty="0" smtClean="0">
                <a:solidFill>
                  <a:srgbClr val="303030"/>
                </a:solidFill>
                <a:ea typeface="Times New Roman"/>
              </a:rPr>
              <a:t>А </a:t>
            </a: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масленок масленку рознь: то – весь </a:t>
            </a:r>
            <a:r>
              <a:rPr lang="ru-RU" sz="1000" b="1" dirty="0" err="1">
                <a:solidFill>
                  <a:srgbClr val="303030"/>
                </a:solidFill>
                <a:ea typeface="Times New Roman"/>
              </a:rPr>
              <a:t>дрызглый</a:t>
            </a: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, червивый, а то попадется такой упругий и жирный, что даже из рук выскочит</a:t>
            </a:r>
            <a:r>
              <a:rPr lang="ru-RU" sz="1000" b="1" dirty="0" smtClean="0">
                <a:solidFill>
                  <a:srgbClr val="303030"/>
                </a:solidFill>
                <a:ea typeface="Times New Roman"/>
              </a:rPr>
              <a:t>,                                  </a:t>
            </a: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да еще и </a:t>
            </a:r>
            <a:r>
              <a:rPr lang="ru-RU" sz="1000" b="1" dirty="0" smtClean="0">
                <a:solidFill>
                  <a:srgbClr val="303030"/>
                </a:solidFill>
                <a:ea typeface="Times New Roman"/>
              </a:rPr>
              <a:t>пискнет.</a:t>
            </a:r>
            <a:endParaRPr lang="ru-RU" sz="1000" b="1" dirty="0" smtClean="0">
              <a:ea typeface="Times New Roman"/>
            </a:endParaRPr>
          </a:p>
          <a:p>
            <a:pPr marL="0" indent="0" algn="just">
              <a:spcAft>
                <a:spcPts val="375"/>
              </a:spcAft>
              <a:buNone/>
            </a:pP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 </a:t>
            </a:r>
            <a:r>
              <a:rPr lang="ru-RU" sz="1000" b="1" dirty="0" smtClean="0">
                <a:solidFill>
                  <a:srgbClr val="303030"/>
                </a:solidFill>
                <a:ea typeface="Times New Roman"/>
              </a:rPr>
              <a:t>   Бог </a:t>
            </a: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стоит </a:t>
            </a:r>
            <a:r>
              <a:rPr lang="ru-RU" sz="1000" b="1" dirty="0" err="1">
                <a:solidFill>
                  <a:srgbClr val="303030"/>
                </a:solidFill>
                <a:ea typeface="Times New Roman"/>
              </a:rPr>
              <a:t>моховичок</a:t>
            </a: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: вырастая, он попал на прутик, тот разделил шляпку, и сделался гриб похожим на заячью губу.</a:t>
            </a:r>
            <a:r>
              <a:rPr lang="ru-RU" sz="1000" b="1" dirty="0">
                <a:ea typeface="Times New Roman"/>
              </a:rPr>
              <a:t> </a:t>
            </a:r>
          </a:p>
          <a:p>
            <a:pPr algn="just">
              <a:spcAft>
                <a:spcPts val="375"/>
              </a:spcAft>
            </a:pP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Один большой гриб стал, как избушка, спустил свою крышу почти до земли – это очень старая сыроежка. </a:t>
            </a:r>
            <a:endParaRPr lang="ru-RU" sz="1000" b="1" dirty="0">
              <a:ea typeface="Times New Roman"/>
            </a:endParaRPr>
          </a:p>
          <a:p>
            <a:pPr algn="just">
              <a:spcAft>
                <a:spcPts val="375"/>
              </a:spcAft>
            </a:pPr>
            <a:r>
              <a:rPr lang="ru-RU" sz="1000" b="1" dirty="0" smtClean="0">
                <a:solidFill>
                  <a:srgbClr val="303030"/>
                </a:solidFill>
                <a:ea typeface="Times New Roman"/>
              </a:rPr>
              <a:t>В </a:t>
            </a: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осиннике до того теснит осинка осинку, что даже и подосиновик норовит найти себе елочку и под ней устроиться посвободней.</a:t>
            </a:r>
            <a:endParaRPr lang="ru-RU" sz="1000" b="1" dirty="0">
              <a:ea typeface="Times New Roman"/>
            </a:endParaRPr>
          </a:p>
          <a:p>
            <a:pPr algn="just">
              <a:spcAft>
                <a:spcPts val="375"/>
              </a:spcAft>
            </a:pPr>
            <a:r>
              <a:rPr lang="ru-RU" sz="1000" b="1" dirty="0">
                <a:ea typeface="Times New Roman"/>
              </a:rPr>
              <a:t> </a:t>
            </a:r>
            <a:r>
              <a:rPr lang="ru-RU" sz="1000" b="1" dirty="0" smtClean="0">
                <a:solidFill>
                  <a:srgbClr val="303030"/>
                </a:solidFill>
                <a:ea typeface="Times New Roman"/>
              </a:rPr>
              <a:t>Вот </a:t>
            </a: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почему, если гриб зовется подосиновиком, то это вовсе не значит, что каждый подосиновик живет под осиной, а подберезовик живет под березой. Сплошь да рядом бывает, что подосиновик таится под елками, а подберезовики открыто сидят на поляне в еловом лесу.</a:t>
            </a:r>
            <a:r>
              <a:rPr lang="ru-RU" sz="1000" b="1" dirty="0">
                <a:ea typeface="Times New Roman"/>
              </a:rPr>
              <a:t> </a:t>
            </a:r>
          </a:p>
          <a:p>
            <a:pPr algn="just">
              <a:spcAft>
                <a:spcPts val="375"/>
              </a:spcAft>
            </a:pP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Придут скоро морозы, а потом и снег накроет грибы, и сколько их останется в лесу, недосмотренных, и пропадет, не доросших до семени, и пойдет в общий котел, на общее удобрение, на общий обмен.</a:t>
            </a:r>
            <a:r>
              <a:rPr lang="ru-RU" sz="1000" b="1" dirty="0">
                <a:ea typeface="Times New Roman"/>
              </a:rPr>
              <a:t> </a:t>
            </a:r>
          </a:p>
          <a:p>
            <a:pPr algn="just">
              <a:spcAft>
                <a:spcPts val="375"/>
              </a:spcAft>
            </a:pP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Так вот жалко становится </a:t>
            </a:r>
            <a:r>
              <a:rPr lang="ru-RU" sz="1000" b="1" dirty="0" err="1">
                <a:solidFill>
                  <a:srgbClr val="303030"/>
                </a:solidFill>
                <a:ea typeface="Times New Roman"/>
              </a:rPr>
              <a:t>недоросшего</a:t>
            </a:r>
            <a:r>
              <a:rPr lang="ru-RU" sz="1000" b="1" dirty="0">
                <a:solidFill>
                  <a:srgbClr val="303030"/>
                </a:solidFill>
                <a:ea typeface="Times New Roman"/>
              </a:rPr>
              <a:t>, недосмотренного гриба в лесу, что так просто пропадут и никому не достанутся.</a:t>
            </a:r>
            <a:endParaRPr lang="ru-RU" sz="1000" b="1" dirty="0">
              <a:ea typeface="Times New Roman"/>
            </a:endParaRPr>
          </a:p>
          <a:p>
            <a:endParaRPr lang="ru-RU" sz="1400" dirty="0"/>
          </a:p>
        </p:txBody>
      </p:sp>
      <p:pic>
        <p:nvPicPr>
          <p:cNvPr id="4" name="Рисунок 3" descr="Картинки по запросу мухомо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4940766"/>
            <a:ext cx="1109801" cy="89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волнуш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4993557"/>
            <a:ext cx="1230546" cy="8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4822849"/>
            <a:ext cx="1080120" cy="10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моховичок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4811443"/>
            <a:ext cx="1296144" cy="86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подосинови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822848"/>
            <a:ext cx="1152128" cy="9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0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496</TotalTime>
  <Words>813</Words>
  <Application>Microsoft Office PowerPoint</Application>
  <PresentationFormat>Экран (4:3)</PresentationFormat>
  <Paragraphs>89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Человек запоминает только ту информацию, которую сам раздобыл. А.Эйнштейн.</vt:lpstr>
      <vt:lpstr>Значение лирических стихотворений</vt:lpstr>
      <vt:lpstr>Анализ художественного текста с целью найти информацию в тексте, позволяющую представить и понять изображенное в лирическом стихотворении. </vt:lpstr>
      <vt:lpstr>      Работа с текстом до чтения (Ознакомительное, просмотровое чтение)</vt:lpstr>
      <vt:lpstr>Работа с текстом во время чтения (изучающее чтение, словесное описание, выборочное чтение) </vt:lpstr>
      <vt:lpstr>       Работа с текстом после чтения (Рефлексивное чтение, обобщение, творческое задание)</vt:lpstr>
      <vt:lpstr>   Анализ прозаического текста с целью определения главной мысли прозаического текста</vt:lpstr>
      <vt:lpstr>Загадки</vt:lpstr>
      <vt:lpstr>М.М.Пришвин «Недосмотренные грибы»</vt:lpstr>
      <vt:lpstr>  Работа с текстом до чтения (Ознакомительное, просмотровое чтение, прогнозирование содержания текста до чтения)                                                                  </vt:lpstr>
      <vt:lpstr>      Работа с текстом во время чтения      (изучающее чтение,  выборочное чтение, рефлексивное чтение). </vt:lpstr>
      <vt:lpstr>Работа с текстом после чтения (Рефлексивное чтение, обобщение, творческое задание)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лирического произведения</dc:title>
  <dc:creator>темирлан</dc:creator>
  <cp:lastModifiedBy>темирлан</cp:lastModifiedBy>
  <cp:revision>38</cp:revision>
  <cp:lastPrinted>2016-11-11T16:53:40Z</cp:lastPrinted>
  <dcterms:created xsi:type="dcterms:W3CDTF">2016-11-08T05:18:12Z</dcterms:created>
  <dcterms:modified xsi:type="dcterms:W3CDTF">2016-11-11T18:49:26Z</dcterms:modified>
</cp:coreProperties>
</file>