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9144000" cy="6858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29836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2"/>
          <p:cNvSpPr>
            <a:spLocks noGrp="1"/>
          </p:cNvSpPr>
          <p:nvPr>
            <p:ph type="dt" idx="1"/>
          </p:nvPr>
        </p:nvSpPr>
        <p:spPr bwMode="auto">
          <a:xfrm>
            <a:off x="3829761" y="0"/>
            <a:ext cx="2929836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782674A-0747-47A1-A5B8-44B6D7D199A0}" type="datetimeFigureOut">
              <a:rPr lang="ru-RU"/>
              <a:t>17.02.2026</a:t>
            </a:fld>
            <a:endParaRPr lang="ru-RU"/>
          </a:p>
        </p:txBody>
      </p:sp>
      <p:sp>
        <p:nvSpPr>
          <p:cNvPr id="6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7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6117" y="4722693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43662"/>
            <a:ext cx="2929836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29761" y="9443662"/>
            <a:ext cx="2929836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0C8715A-6888-48EE-B9EF-1F836BD55D5F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31 марта 2022 года исполняется 140 лет со дня рождения Корнея Ивановича Чуковского (Николай Васильевич Корнейчуков) - русского и советского поэта, публициста, критика, переводчика и литературоведа, известного, в первую очередь, детскими сказками в стихах и прозе.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Стихи и сказки Корнея Ивановича Чуковского любят и знают дети во всём мире. Он создал особый мир и язык поэзии. У Чуковского посуда убегает из дома, крокодилы гуляют по улицам, а добрый доктор летит в Африку спасать зверей и непослушных детей. В сказках Корнея Чуковского ребёнок найдёт равного себе собеседника, который расскажет ему, что добро и справедливость всегда побеждают, почему стоит слушаться родителей, зачем нужно соблюдать правила гигиены, прилежно учиться и сопереживать другим людям и животным.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Написана, по словам самого Чуковского, в 1921 году, вышла в конце 1922 года, а впервые опубликована с иллюстрациями Ю.П. Анненкова в 1923 году. Злоключения мальчика-грязнули, окончившиеся счастливо благодаря тому, что он начал соблюдать правила личной гигиены, помогли приучить к чистоте не одно поколение юных читателей, а образ Мойдодыра приобрёл особое воспитательное значение.</a:t>
            </a:r>
            <a:endParaRPr/>
          </a:p>
          <a:p>
            <a:pPr>
              <a:defRPr/>
            </a:pPr>
            <a:r>
              <a:rPr lang="ru-RU"/>
              <a:t>Интересна история создания сказки «Мойдодыр». Однажды Корней Чуковский работал в кабинете и вдруг услышал горький плач. Плакала его младшая дочь Мурочка (Мария), выражая нежелание мыться. Чуковский вышел из кабинета, взял дочь на руки и совершенно неожиданно для себя тихо сказал: </a:t>
            </a:r>
            <a:endParaRPr/>
          </a:p>
          <a:p>
            <a:pPr>
              <a:defRPr/>
            </a:pPr>
            <a:r>
              <a:rPr lang="ru-RU"/>
              <a:t>«Надо, надо умываться</a:t>
            </a:r>
            <a:endParaRPr/>
          </a:p>
          <a:p>
            <a:pPr>
              <a:defRPr/>
            </a:pPr>
            <a:r>
              <a:rPr lang="ru-RU"/>
              <a:t>По утрам и вечерам,</a:t>
            </a:r>
            <a:endParaRPr/>
          </a:p>
          <a:p>
            <a:pPr>
              <a:defRPr/>
            </a:pPr>
            <a:r>
              <a:rPr lang="ru-RU"/>
              <a:t>А нечистым трубочистам</a:t>
            </a:r>
            <a:endParaRPr/>
          </a:p>
          <a:p>
            <a:pPr>
              <a:defRPr/>
            </a:pPr>
            <a:r>
              <a:rPr lang="ru-RU"/>
              <a:t>Стыд и срам, стыд и срам».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Первым иллюстратором «Мойдодыра» был художник Юрий Павлович Анненков (1889–1974). Его «Мойдодыр» получился настолько удачным, что на протяжении уже почти ста лет он сохраняет, скажем так, базовые первоначальные черты. 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В Москве в 2012 году в парке Сокольники был установлен памятник Мойдодыру. На постаменте памятника прикреплена табличка с надписью: «Ванная – самое важное место в доме!». По сложившейся традиции, посетители городского парка часто прикасаются к скульптуре: стремятся потереть нос-кран Мойдодыра на удачу.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b="0" i="0">
                <a:solidFill>
                  <a:srgbClr val="263238"/>
                </a:solidFill>
                <a:latin typeface="Avenir_Cyr_Medium"/>
              </a:rPr>
              <a:t>Аналогичный памятник в 2013 году установлен в городе Казани. Событие положило начало традиции ежегодного празднования Дня Мойдодыра (27 июля).</a:t>
            </a: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Шутливый памятник семейству Мойдодыров установлен в Великом Новгороде около здания городской бани. Скульптурная композиция авторства Виктора Корнилова объединяет двух персонажей - супругу Мойдодыра и его маленького сынишку, сидящего в коляске.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C8715A-6888-48EE-B9EF-1F836BD55D5F}" type="slidenum">
              <a:rPr lang="ru-RU"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6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2/17/2026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2/17/2026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9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add title</a:t>
            </a:r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9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2/17/2026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2/17/2026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2/17/2026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2/17/2026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2/17/2026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2/17/2026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2/17/2026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2/17/2026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AF463A-BC7C-46EE-9F1E-7F377CCA4891}" type="datetimeFigureOut">
              <a:rPr lang="en-US"/>
              <a:t>2/17/2026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AF463A-BC7C-46EE-9F1E-7F377CCA4891}" type="datetimeFigureOut">
              <a:rPr lang="en-US"/>
              <a:t>2/17/2026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483448D-3A78-4528-A469-B745A65DA480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17" Type="http://schemas.openxmlformats.org/officeDocument/2006/relationships/image" Target="../media/image32.jpg"/><Relationship Id="rId2" Type="http://schemas.openxmlformats.org/officeDocument/2006/relationships/image" Target="../media/image17.jpg"/><Relationship Id="rId16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5" Type="http://schemas.openxmlformats.org/officeDocument/2006/relationships/image" Target="../media/image3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Relationship Id="rId1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33.png"/><Relationship Id="rId7" Type="http://schemas.openxmlformats.org/officeDocument/2006/relationships/image" Target="../media/image3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28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3.png"/><Relationship Id="rId7" Type="http://schemas.openxmlformats.org/officeDocument/2006/relationships/image" Target="../media/image4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33.png"/><Relationship Id="rId7" Type="http://schemas.openxmlformats.org/officeDocument/2006/relationships/image" Target="../media/image4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838200" y="2530475"/>
            <a:ext cx="7772400" cy="1470025"/>
          </a:xfrm>
        </p:spPr>
        <p:txBody>
          <a:bodyPr>
            <a:normAutofit fontScale="90000"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dirty="0">
                <a:latin typeface="Times New Roman"/>
                <a:ea typeface="Calibri"/>
                <a:cs typeface="Times New Roman"/>
              </a:rPr>
              <a:t>О правилах личной гигиены в произведениях К.И. Чуковского «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Мойдодыр</a:t>
            </a:r>
            <a:r>
              <a:rPr lang="ru-RU" dirty="0">
                <a:latin typeface="Times New Roman"/>
                <a:ea typeface="Calibri"/>
                <a:cs typeface="Times New Roman"/>
              </a:rPr>
              <a:t>».</a:t>
            </a:r>
            <a:br>
              <a:rPr lang="ru-RU" dirty="0">
                <a:latin typeface="Times New Roman"/>
                <a:ea typeface="Calibri"/>
                <a:cs typeface="Times New Roman"/>
              </a:rPr>
            </a:br>
            <a:r>
              <a:rPr lang="ru-RU" dirty="0">
                <a:latin typeface="Times New Roman"/>
                <a:ea typeface="Calibri"/>
                <a:cs typeface="Times New Roman"/>
              </a:rPr>
              <a:t> Правила мытья рук</a:t>
            </a:r>
            <a:r>
              <a:rPr lang="ru-RU" dirty="0">
                <a:latin typeface="Times New Roman"/>
                <a:ea typeface="Calibri"/>
              </a:rPr>
              <a:t>.</a:t>
            </a:r>
            <a:endParaRPr lang="ru-RU" dirty="0"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4876800"/>
            <a:ext cx="6400800" cy="1600200"/>
          </a:xfrm>
        </p:spPr>
        <p:txBody>
          <a:bodyPr>
            <a:normAutofit/>
          </a:bodyPr>
          <a:lstStyle/>
          <a:p>
            <a:pPr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Picture 2" descr="D:\Ирина\Работа\Санпросвет\санпросвет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28600" y="152400"/>
            <a:ext cx="2976531" cy="188470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/>
          <p:nvPr/>
        </p:nvPicPr>
        <p:blipFill>
          <a:blip r:embed="rId2"/>
          <a:stretch/>
        </p:blipFill>
        <p:spPr bwMode="auto">
          <a:xfrm>
            <a:off x="1447800" y="381000"/>
            <a:ext cx="6172200" cy="6019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4" descr="statia92_5ea3e6a7c13b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47700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 bwMode="auto">
          <a:xfrm>
            <a:off x="2286000" y="838200"/>
            <a:ext cx="655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5400">
                <a:solidFill>
                  <a:schemeClr val="tx2"/>
                </a:solidFill>
                <a:latin typeface="Arial Black"/>
              </a:rPr>
              <a:t>МИКРОБЫ</a:t>
            </a:r>
            <a:endParaRPr/>
          </a:p>
          <a:p>
            <a:pPr algn="ctr">
              <a:defRPr/>
            </a:pPr>
            <a:endParaRPr lang="ru-RU">
              <a:solidFill>
                <a:schemeClr val="tx2"/>
              </a:solidFill>
              <a:latin typeface="Arial Black"/>
            </a:endParaRPr>
          </a:p>
          <a:p>
            <a:pPr algn="ctr">
              <a:defRPr/>
            </a:pPr>
            <a:r>
              <a:rPr lang="ru-RU" sz="2400">
                <a:solidFill>
                  <a:schemeClr val="tx2"/>
                </a:solidFill>
                <a:latin typeface="Arial Black"/>
              </a:rPr>
              <a:t>интерактивная игра-презентация</a:t>
            </a:r>
          </a:p>
        </p:txBody>
      </p:sp>
      <p:sp>
        <p:nvSpPr>
          <p:cNvPr id="6" name="TextBox 3"/>
          <p:cNvSpPr txBox="1"/>
          <p:nvPr/>
        </p:nvSpPr>
        <p:spPr bwMode="auto">
          <a:xfrm>
            <a:off x="2590800" y="5657673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>
                <a:latin typeface="Arial"/>
                <a:cs typeface="Arial"/>
              </a:rPr>
              <a:t>\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2" descr="105829488-a-set-of-various-bacteria-germs-and-bacilli-on-human-hands-vector-illustration-isolated-on-white-bac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28600" y="228600"/>
            <a:ext cx="1143000" cy="1143000"/>
          </a:xfrm>
          <a:prstGeom prst="rect">
            <a:avLst/>
          </a:prstGeom>
        </p:spPr>
      </p:pic>
      <p:pic>
        <p:nvPicPr>
          <p:cNvPr id="6" name="Рисунок 4" descr="mold-vector-icons - копия (2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248400" y="1828800"/>
            <a:ext cx="721800" cy="685800"/>
          </a:xfrm>
          <a:prstGeom prst="rect">
            <a:avLst/>
          </a:prstGeom>
        </p:spPr>
      </p:pic>
      <p:pic>
        <p:nvPicPr>
          <p:cNvPr id="7" name="Рисунок 5" descr="mold-vector-icons - копия (3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209800" y="1981200"/>
            <a:ext cx="838200" cy="762000"/>
          </a:xfrm>
          <a:prstGeom prst="rect">
            <a:avLst/>
          </a:prstGeom>
        </p:spPr>
      </p:pic>
      <p:pic>
        <p:nvPicPr>
          <p:cNvPr id="8" name="Рисунок 6" descr="mold-vector-icons - копия (4)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4267200" y="1600201"/>
            <a:ext cx="719138" cy="752711"/>
          </a:xfrm>
          <a:prstGeom prst="rect">
            <a:avLst/>
          </a:prstGeom>
        </p:spPr>
      </p:pic>
      <p:pic>
        <p:nvPicPr>
          <p:cNvPr id="9" name="Рисунок 7" descr="sea-monster-clipart-blob-154623-2604602 - копия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181602" y="1676400"/>
            <a:ext cx="787743" cy="685800"/>
          </a:xfrm>
          <a:prstGeom prst="rect">
            <a:avLst/>
          </a:prstGeom>
        </p:spPr>
      </p:pic>
      <p:pic>
        <p:nvPicPr>
          <p:cNvPr id="10" name="Рисунок 8" descr="sea-monster-clipart-blob-154623-2604602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28600" y="2514601"/>
            <a:ext cx="762000" cy="816769"/>
          </a:xfrm>
          <a:prstGeom prst="rect">
            <a:avLst/>
          </a:prstGeom>
        </p:spPr>
      </p:pic>
      <p:pic>
        <p:nvPicPr>
          <p:cNvPr id="11" name="Рисунок 9" descr="sea-monster-clipart-blob-154623-2604602 - копия (4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19200" y="2209800"/>
            <a:ext cx="828000" cy="762000"/>
          </a:xfrm>
          <a:prstGeom prst="rect">
            <a:avLst/>
          </a:prstGeom>
        </p:spPr>
      </p:pic>
      <p:pic>
        <p:nvPicPr>
          <p:cNvPr id="12" name="Рисунок 10" descr="mold-vector-icons - копия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276600" y="1752601"/>
            <a:ext cx="800100" cy="785004"/>
          </a:xfrm>
          <a:prstGeom prst="rect">
            <a:avLst/>
          </a:prstGeom>
        </p:spPr>
      </p:pic>
      <p:sp>
        <p:nvSpPr>
          <p:cNvPr id="13" name="Прямоугольник 11"/>
          <p:cNvSpPr/>
          <p:nvPr/>
        </p:nvSpPr>
        <p:spPr bwMode="auto">
          <a:xfrm>
            <a:off x="228600" y="25146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2"/>
          <p:cNvSpPr/>
          <p:nvPr/>
        </p:nvSpPr>
        <p:spPr bwMode="auto">
          <a:xfrm>
            <a:off x="1219200" y="22098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7620000" y="50292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8001000" y="41148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638800" y="57912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8"/>
          <p:cNvSpPr/>
          <p:nvPr/>
        </p:nvSpPr>
        <p:spPr bwMode="auto">
          <a:xfrm>
            <a:off x="2209800" y="19812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9"/>
          <p:cNvSpPr/>
          <p:nvPr/>
        </p:nvSpPr>
        <p:spPr bwMode="auto">
          <a:xfrm>
            <a:off x="3200400" y="1752599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21"/>
          <p:cNvSpPr/>
          <p:nvPr/>
        </p:nvSpPr>
        <p:spPr bwMode="auto">
          <a:xfrm>
            <a:off x="4191000" y="15240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2"/>
          <p:cNvSpPr/>
          <p:nvPr/>
        </p:nvSpPr>
        <p:spPr bwMode="auto">
          <a:xfrm>
            <a:off x="5181600" y="16002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3"/>
          <p:cNvSpPr/>
          <p:nvPr/>
        </p:nvSpPr>
        <p:spPr bwMode="auto">
          <a:xfrm>
            <a:off x="8153399" y="31242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4"/>
          <p:cNvSpPr/>
          <p:nvPr/>
        </p:nvSpPr>
        <p:spPr bwMode="auto">
          <a:xfrm>
            <a:off x="8153399" y="21336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5"/>
          <p:cNvSpPr/>
          <p:nvPr/>
        </p:nvSpPr>
        <p:spPr bwMode="auto">
          <a:xfrm>
            <a:off x="7162800" y="19050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6"/>
          <p:cNvSpPr/>
          <p:nvPr/>
        </p:nvSpPr>
        <p:spPr bwMode="auto">
          <a:xfrm>
            <a:off x="6172200" y="1752599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7"/>
          <p:cNvSpPr/>
          <p:nvPr/>
        </p:nvSpPr>
        <p:spPr bwMode="auto">
          <a:xfrm>
            <a:off x="6629400" y="5562600"/>
            <a:ext cx="8382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7" name="Рисунок 28" descr="mold-vector-icons - копия.jp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52400" y="3810000"/>
            <a:ext cx="1524000" cy="1495245"/>
          </a:xfrm>
          <a:prstGeom prst="rect">
            <a:avLst/>
          </a:prstGeom>
        </p:spPr>
      </p:pic>
      <p:pic>
        <p:nvPicPr>
          <p:cNvPr id="28" name="Рисунок 29" descr="mold-vector-icons - копия (4)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752599" y="3040886"/>
            <a:ext cx="1676400" cy="1754661"/>
          </a:xfrm>
          <a:prstGeom prst="rect">
            <a:avLst/>
          </a:prstGeom>
        </p:spPr>
      </p:pic>
      <p:pic>
        <p:nvPicPr>
          <p:cNvPr id="29" name="Рисунок 30" descr="mold-vector-icons - копия (2).jpg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029200" y="4267200"/>
            <a:ext cx="1455800" cy="1383192"/>
          </a:xfrm>
          <a:prstGeom prst="rect">
            <a:avLst/>
          </a:prstGeom>
        </p:spPr>
      </p:pic>
      <p:pic>
        <p:nvPicPr>
          <p:cNvPr id="30" name="Рисунок 31" descr="mold-vector-icons - копия (3).jpg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048000" y="4648201"/>
            <a:ext cx="1905000" cy="1593273"/>
          </a:xfrm>
          <a:prstGeom prst="rect">
            <a:avLst/>
          </a:prstGeom>
        </p:spPr>
      </p:pic>
      <p:pic>
        <p:nvPicPr>
          <p:cNvPr id="31" name="Рисунок 32" descr="sea-monster-clipart-blob-154623-2604602 - копия.jpg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371602" y="5029200"/>
            <a:ext cx="1663013" cy="1447800"/>
          </a:xfrm>
          <a:prstGeom prst="rect">
            <a:avLst/>
          </a:prstGeom>
        </p:spPr>
      </p:pic>
      <p:pic>
        <p:nvPicPr>
          <p:cNvPr id="32" name="Рисунок 33" descr="sea-monster-clipart-blob-154623-2604602 - копия (4).jp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505199" y="2800625"/>
            <a:ext cx="1676400" cy="1542775"/>
          </a:xfrm>
          <a:prstGeom prst="rect">
            <a:avLst/>
          </a:prstGeom>
        </p:spPr>
      </p:pic>
      <p:pic>
        <p:nvPicPr>
          <p:cNvPr id="33" name="Рисунок 34" descr="sea-monster-clipart-blob-154623-2604602.jp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943600" y="2895600"/>
            <a:ext cx="1447800" cy="1551861"/>
          </a:xfrm>
          <a:prstGeom prst="rect">
            <a:avLst/>
          </a:prstGeom>
        </p:spPr>
      </p:pic>
      <p:pic>
        <p:nvPicPr>
          <p:cNvPr id="34" name="Рисунок 36" descr="mold-vector-icons - копия (2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715000" y="5867399"/>
            <a:ext cx="721800" cy="685800"/>
          </a:xfrm>
          <a:prstGeom prst="rect">
            <a:avLst/>
          </a:prstGeom>
        </p:spPr>
      </p:pic>
      <p:pic>
        <p:nvPicPr>
          <p:cNvPr id="35" name="Рисунок 37" descr="mold-vector-icons - копия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8001000" y="4114800"/>
            <a:ext cx="800100" cy="785004"/>
          </a:xfrm>
          <a:prstGeom prst="rect">
            <a:avLst/>
          </a:prstGeom>
        </p:spPr>
      </p:pic>
      <p:pic>
        <p:nvPicPr>
          <p:cNvPr id="36" name="Рисунок 38" descr="sea-monster-clipart-blob-154623-2604602 - копия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629402" y="5638800"/>
            <a:ext cx="787743" cy="685800"/>
          </a:xfrm>
          <a:prstGeom prst="rect">
            <a:avLst/>
          </a:prstGeom>
        </p:spPr>
      </p:pic>
      <p:pic>
        <p:nvPicPr>
          <p:cNvPr id="37" name="Рисунок 39" descr="sea-monster-clipart-blob-154623-2604602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7162800" y="1905001"/>
            <a:ext cx="762000" cy="816769"/>
          </a:xfrm>
          <a:prstGeom prst="rect">
            <a:avLst/>
          </a:prstGeom>
        </p:spPr>
      </p:pic>
      <p:pic>
        <p:nvPicPr>
          <p:cNvPr id="38" name="Рисунок 40" descr="sea-monster-clipart-blob-154623-2604602 - копия (4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8153399" y="2209800"/>
            <a:ext cx="828000" cy="762000"/>
          </a:xfrm>
          <a:prstGeom prst="rect">
            <a:avLst/>
          </a:prstGeom>
        </p:spPr>
      </p:pic>
      <p:pic>
        <p:nvPicPr>
          <p:cNvPr id="39" name="Рисунок 41" descr="mold-vector-icons - копия (3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8153399" y="3124200"/>
            <a:ext cx="838200" cy="762000"/>
          </a:xfrm>
          <a:prstGeom prst="rect">
            <a:avLst/>
          </a:prstGeom>
        </p:spPr>
      </p:pic>
      <p:pic>
        <p:nvPicPr>
          <p:cNvPr id="40" name="Рисунок 42" descr="mold-vector-icons - копия (4)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7696200" y="5105401"/>
            <a:ext cx="719138" cy="752711"/>
          </a:xfrm>
          <a:prstGeom prst="rect">
            <a:avLst/>
          </a:prstGeom>
        </p:spPr>
      </p:pic>
      <p:sp>
        <p:nvSpPr>
          <p:cNvPr id="41" name="Управляющая кнопка: далее 43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623e5f685eb2083833dffeed93657abc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2" y="1676400"/>
            <a:ext cx="3971225" cy="3962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Рисунок 5" descr="sea-monster-clipart-blob-154623-2604602 - копия (4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438400" y="1828800"/>
            <a:ext cx="1324800" cy="1219200"/>
          </a:xfrm>
          <a:prstGeom prst="rect">
            <a:avLst/>
          </a:prstGeom>
        </p:spPr>
      </p:pic>
      <p:pic>
        <p:nvPicPr>
          <p:cNvPr id="7" name="Рисунок 6" descr="sea-monster-clipart-blob-154623-2604602 - копия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10000" y="1752599"/>
            <a:ext cx="1295400" cy="1295400"/>
          </a:xfrm>
          <a:prstGeom prst="rect">
            <a:avLst/>
          </a:prstGeom>
        </p:spPr>
      </p:pic>
      <p:pic>
        <p:nvPicPr>
          <p:cNvPr id="8" name="Рисунок 7" descr="sea-monster-clipart-blob-154623-260460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0" y="1752601"/>
            <a:ext cx="1219200" cy="1306831"/>
          </a:xfrm>
          <a:prstGeom prst="rect">
            <a:avLst/>
          </a:prstGeom>
        </p:spPr>
      </p:pic>
      <p:pic>
        <p:nvPicPr>
          <p:cNvPr id="9" name="Рисунок 8" descr="sea-monster-clipart-blob-154623-2604602 - копия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438400" y="4343400"/>
            <a:ext cx="1295400" cy="1295400"/>
          </a:xfrm>
          <a:prstGeom prst="rect">
            <a:avLst/>
          </a:prstGeom>
        </p:spPr>
      </p:pic>
      <p:pic>
        <p:nvPicPr>
          <p:cNvPr id="10" name="Рисунок 9" descr="sea-monster-clipart-blob-154623-2604602 - копия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0" y="3048000"/>
            <a:ext cx="1295400" cy="1295400"/>
          </a:xfrm>
          <a:prstGeom prst="rect">
            <a:avLst/>
          </a:prstGeom>
        </p:spPr>
      </p:pic>
      <p:pic>
        <p:nvPicPr>
          <p:cNvPr id="11" name="Рисунок 10" descr="sea-monster-clipart-blob-154623-2604602 - копия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7010399" y="2133600"/>
            <a:ext cx="1676400" cy="1676400"/>
          </a:xfrm>
          <a:prstGeom prst="rect">
            <a:avLst/>
          </a:prstGeom>
        </p:spPr>
      </p:pic>
      <p:pic>
        <p:nvPicPr>
          <p:cNvPr id="12" name="Рисунок 11" descr="sea-monster-clipart-blob-154623-2604602 - копия (4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0" y="4419600"/>
            <a:ext cx="1324800" cy="1219200"/>
          </a:xfrm>
          <a:prstGeom prst="rect">
            <a:avLst/>
          </a:prstGeom>
        </p:spPr>
      </p:pic>
      <p:pic>
        <p:nvPicPr>
          <p:cNvPr id="13" name="Рисунок 12" descr="sea-monster-clipart-blob-154623-2604602 - копия (4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10000" y="3124200"/>
            <a:ext cx="1324800" cy="1219200"/>
          </a:xfrm>
          <a:prstGeom prst="rect">
            <a:avLst/>
          </a:prstGeom>
        </p:spPr>
      </p:pic>
      <p:pic>
        <p:nvPicPr>
          <p:cNvPr id="14" name="Рисунок 13" descr="sea-monster-clipart-blob-154623-2604602 - копия (4)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486400" y="3200400"/>
            <a:ext cx="1738800" cy="1600200"/>
          </a:xfrm>
          <a:prstGeom prst="rect">
            <a:avLst/>
          </a:prstGeom>
        </p:spPr>
      </p:pic>
      <p:pic>
        <p:nvPicPr>
          <p:cNvPr id="15" name="Рисунок 14" descr="sea-monster-clipart-blob-154623-260460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10000" y="4343401"/>
            <a:ext cx="1219200" cy="1306831"/>
          </a:xfrm>
          <a:prstGeom prst="rect">
            <a:avLst/>
          </a:prstGeom>
        </p:spPr>
      </p:pic>
      <p:pic>
        <p:nvPicPr>
          <p:cNvPr id="16" name="Рисунок 15" descr="sea-monster-clipart-blob-154623-260460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14600" y="3048001"/>
            <a:ext cx="1219200" cy="1306831"/>
          </a:xfrm>
          <a:prstGeom prst="rect">
            <a:avLst/>
          </a:prstGeom>
        </p:spPr>
      </p:pic>
      <p:pic>
        <p:nvPicPr>
          <p:cNvPr id="17" name="Рисунок 16" descr="sea-monster-clipart-blob-154623-260460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934200" y="4256247"/>
            <a:ext cx="1600200" cy="17152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auto">
          <a:xfrm>
            <a:off x="914400" y="304802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Микробы играют в прятки. Посмотри внимательно на таблицу и отгадай какой микробик должен быть в пустой клеточке.</a:t>
            </a:r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623e5f685eb2083833dffeed93657abc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2" y="1676400"/>
            <a:ext cx="3971225" cy="3962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Управляющая кнопка: далее 18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Рисунок 19" descr="mold-vector-icons - копия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638800" y="4038601"/>
            <a:ext cx="1828800" cy="1880211"/>
          </a:xfrm>
          <a:prstGeom prst="rect">
            <a:avLst/>
          </a:prstGeom>
        </p:spPr>
      </p:pic>
      <p:pic>
        <p:nvPicPr>
          <p:cNvPr id="8" name="Рисунок 20" descr="mold-vector-icons - копия (2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7010399" y="2438400"/>
            <a:ext cx="1844600" cy="1752599"/>
          </a:xfrm>
          <a:prstGeom prst="rect">
            <a:avLst/>
          </a:prstGeom>
        </p:spPr>
      </p:pic>
      <p:pic>
        <p:nvPicPr>
          <p:cNvPr id="9" name="Рисунок 21" descr="sea-monster-clipart-blob-154623-2604602 - копия (5)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791200" y="754184"/>
            <a:ext cx="1981200" cy="2001520"/>
          </a:xfrm>
          <a:prstGeom prst="rect">
            <a:avLst/>
          </a:prstGeom>
        </p:spPr>
      </p:pic>
      <p:pic>
        <p:nvPicPr>
          <p:cNvPr id="10" name="Рисунок 22" descr="sea-monster-clipart-blob-154623-2604602 - копия (5)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86200" y="4343400"/>
            <a:ext cx="1219200" cy="1231704"/>
          </a:xfrm>
          <a:prstGeom prst="rect">
            <a:avLst/>
          </a:prstGeom>
        </p:spPr>
      </p:pic>
      <p:pic>
        <p:nvPicPr>
          <p:cNvPr id="11" name="Рисунок 23" descr="sea-monster-clipart-blob-154623-2604602 - копия (5)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19200" y="3048000"/>
            <a:ext cx="1219200" cy="1231704"/>
          </a:xfrm>
          <a:prstGeom prst="rect">
            <a:avLst/>
          </a:prstGeom>
        </p:spPr>
      </p:pic>
      <p:pic>
        <p:nvPicPr>
          <p:cNvPr id="12" name="Рисунок 24" descr="sea-monster-clipart-blob-154623-2604602 - копия (5)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14600" y="1752599"/>
            <a:ext cx="1219200" cy="1231704"/>
          </a:xfrm>
          <a:prstGeom prst="rect">
            <a:avLst/>
          </a:prstGeom>
        </p:spPr>
      </p:pic>
      <p:pic>
        <p:nvPicPr>
          <p:cNvPr id="13" name="Рисунок 25" descr="mold-vector-icons - копия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19202" y="4343400"/>
            <a:ext cx="1185863" cy="1219200"/>
          </a:xfrm>
          <a:prstGeom prst="rect">
            <a:avLst/>
          </a:prstGeom>
        </p:spPr>
      </p:pic>
      <p:pic>
        <p:nvPicPr>
          <p:cNvPr id="14" name="Рисунок 26" descr="mold-vector-icons - копия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10002" y="1752599"/>
            <a:ext cx="1185863" cy="1219200"/>
          </a:xfrm>
          <a:prstGeom prst="rect">
            <a:avLst/>
          </a:prstGeom>
        </p:spPr>
      </p:pic>
      <p:pic>
        <p:nvPicPr>
          <p:cNvPr id="15" name="Рисунок 27" descr="mold-vector-icons - копия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14602" y="3048000"/>
            <a:ext cx="1185863" cy="1219200"/>
          </a:xfrm>
          <a:prstGeom prst="rect">
            <a:avLst/>
          </a:prstGeom>
        </p:spPr>
      </p:pic>
      <p:pic>
        <p:nvPicPr>
          <p:cNvPr id="16" name="Рисунок 28" descr="mold-vector-icons - копия (2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10000" y="3048000"/>
            <a:ext cx="1219200" cy="1158392"/>
          </a:xfrm>
          <a:prstGeom prst="rect">
            <a:avLst/>
          </a:prstGeom>
        </p:spPr>
      </p:pic>
      <p:pic>
        <p:nvPicPr>
          <p:cNvPr id="17" name="Рисунок 29" descr="mold-vector-icons - копия (2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19200" y="1828800"/>
            <a:ext cx="1219200" cy="1158392"/>
          </a:xfrm>
          <a:prstGeom prst="rect">
            <a:avLst/>
          </a:prstGeom>
        </p:spPr>
      </p:pic>
      <p:pic>
        <p:nvPicPr>
          <p:cNvPr id="18" name="Рисунок 30" descr="mold-vector-icons - копия (2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14600" y="4343400"/>
            <a:ext cx="1219200" cy="11583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623e5f685eb2083833dffeed93657abc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2" y="1676400"/>
            <a:ext cx="3971225" cy="3962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Управляющая кнопка: далее 18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Рисунок 19" descr="94058afbb4d886210e5d4027599425dc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250"/>
          <a:stretch/>
        </p:blipFill>
        <p:spPr bwMode="auto">
          <a:xfrm>
            <a:off x="1219200" y="4343400"/>
            <a:ext cx="1219200" cy="1219200"/>
          </a:xfrm>
          <a:prstGeom prst="rect">
            <a:avLst/>
          </a:prstGeom>
        </p:spPr>
      </p:pic>
      <p:pic>
        <p:nvPicPr>
          <p:cNvPr id="8" name="Рисунок 20" descr="1025541602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90800" y="4419602"/>
            <a:ext cx="1143000" cy="1163359"/>
          </a:xfrm>
          <a:prstGeom prst="rect">
            <a:avLst/>
          </a:prstGeom>
        </p:spPr>
      </p:pic>
      <p:pic>
        <p:nvPicPr>
          <p:cNvPr id="9" name="Рисунок 21" descr="6938294621905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86200" y="4419600"/>
            <a:ext cx="1143000" cy="1143000"/>
          </a:xfrm>
          <a:prstGeom prst="rect">
            <a:avLst/>
          </a:prstGeom>
        </p:spPr>
      </p:pic>
      <p:pic>
        <p:nvPicPr>
          <p:cNvPr id="10" name="Рисунок 22" descr="94058afbb4d886210e5d4027599425dc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250"/>
          <a:stretch/>
        </p:blipFill>
        <p:spPr bwMode="auto">
          <a:xfrm>
            <a:off x="7239000" y="1143000"/>
            <a:ext cx="1905000" cy="1905000"/>
          </a:xfrm>
          <a:prstGeom prst="rect">
            <a:avLst/>
          </a:prstGeom>
        </p:spPr>
      </p:pic>
      <p:pic>
        <p:nvPicPr>
          <p:cNvPr id="11" name="Рисунок 23" descr="94058afbb4d886210e5d4027599425dc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250"/>
          <a:stretch/>
        </p:blipFill>
        <p:spPr bwMode="auto">
          <a:xfrm>
            <a:off x="2514600" y="3048000"/>
            <a:ext cx="1219200" cy="1219200"/>
          </a:xfrm>
          <a:prstGeom prst="rect">
            <a:avLst/>
          </a:prstGeom>
        </p:spPr>
      </p:pic>
      <p:pic>
        <p:nvPicPr>
          <p:cNvPr id="12" name="Рисунок 24" descr="94058afbb4d886210e5d4027599425dc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250"/>
          <a:stretch/>
        </p:blipFill>
        <p:spPr bwMode="auto">
          <a:xfrm>
            <a:off x="3810000" y="1752599"/>
            <a:ext cx="1219200" cy="1219200"/>
          </a:xfrm>
          <a:prstGeom prst="rect">
            <a:avLst/>
          </a:prstGeom>
        </p:spPr>
      </p:pic>
      <p:pic>
        <p:nvPicPr>
          <p:cNvPr id="13" name="Рисунок 25" descr="1025541602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858000" y="4038601"/>
            <a:ext cx="1905000" cy="1938932"/>
          </a:xfrm>
          <a:prstGeom prst="rect">
            <a:avLst/>
          </a:prstGeom>
        </p:spPr>
      </p:pic>
      <p:pic>
        <p:nvPicPr>
          <p:cNvPr id="14" name="Рисунок 26" descr="1025541602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19200" y="1752602"/>
            <a:ext cx="1143000" cy="1163359"/>
          </a:xfrm>
          <a:prstGeom prst="rect">
            <a:avLst/>
          </a:prstGeom>
        </p:spPr>
      </p:pic>
      <p:pic>
        <p:nvPicPr>
          <p:cNvPr id="15" name="Рисунок 27" descr="1025541602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886200" y="3048002"/>
            <a:ext cx="1143000" cy="1163359"/>
          </a:xfrm>
          <a:prstGeom prst="rect">
            <a:avLst/>
          </a:prstGeom>
        </p:spPr>
      </p:pic>
      <p:pic>
        <p:nvPicPr>
          <p:cNvPr id="16" name="Рисунок 28" descr="6938294621905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590800" y="1828800"/>
            <a:ext cx="1143000" cy="1143000"/>
          </a:xfrm>
          <a:prstGeom prst="rect">
            <a:avLst/>
          </a:prstGeom>
        </p:spPr>
      </p:pic>
      <p:pic>
        <p:nvPicPr>
          <p:cNvPr id="17" name="Рисунок 29" descr="6938294621905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295400" y="3048000"/>
            <a:ext cx="1143000" cy="1143000"/>
          </a:xfrm>
          <a:prstGeom prst="rect">
            <a:avLst/>
          </a:prstGeom>
        </p:spPr>
      </p:pic>
      <p:pic>
        <p:nvPicPr>
          <p:cNvPr id="18" name="Рисунок 30" descr="6938294621905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715000" y="2438400"/>
            <a:ext cx="1676400" cy="1676400"/>
          </a:xfrm>
          <a:prstGeom prst="rect">
            <a:avLst/>
          </a:prstGeom>
        </p:spPr>
      </p:pic>
      <p:sp>
        <p:nvSpPr>
          <p:cNvPr id="19" name="TextBox 31"/>
          <p:cNvSpPr txBox="1"/>
          <p:nvPr/>
        </p:nvSpPr>
        <p:spPr bwMode="auto">
          <a:xfrm>
            <a:off x="762000" y="3048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/>
              <a:t>Посмотри внимательно. Какой мочалочки не хватает?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623e5f685eb2083833dffeed93657abc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43002" y="1676400"/>
            <a:ext cx="3971225" cy="3962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Управляющая кнопка: далее 18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31"/>
          <p:cNvSpPr txBox="1"/>
          <p:nvPr/>
        </p:nvSpPr>
        <p:spPr bwMode="auto">
          <a:xfrm>
            <a:off x="762000" y="3048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/>
              <a:t>Посмотри внимательно. Какое полотенце спряталось?</a:t>
            </a:r>
          </a:p>
        </p:txBody>
      </p:sp>
      <p:pic>
        <p:nvPicPr>
          <p:cNvPr id="8" name="Рисунок 17" descr="3-8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8" t="12222" r="3658" b="7778"/>
          <a:stretch/>
        </p:blipFill>
        <p:spPr bwMode="auto">
          <a:xfrm>
            <a:off x="1143000" y="1752602"/>
            <a:ext cx="1219200" cy="1140031"/>
          </a:xfrm>
          <a:prstGeom prst="rect">
            <a:avLst/>
          </a:prstGeom>
        </p:spPr>
      </p:pic>
      <p:pic>
        <p:nvPicPr>
          <p:cNvPr id="9" name="Рисунок 32" descr="depositphotos_205556486-stock-illustration-bathroom-towel-icon-flat-style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14444" t="14444" r="14444" b="17777"/>
          <a:stretch/>
        </p:blipFill>
        <p:spPr bwMode="auto">
          <a:xfrm>
            <a:off x="2514600" y="1752599"/>
            <a:ext cx="1219200" cy="1162051"/>
          </a:xfrm>
          <a:prstGeom prst="rect">
            <a:avLst/>
          </a:prstGeom>
        </p:spPr>
      </p:pic>
      <p:pic>
        <p:nvPicPr>
          <p:cNvPr id="10" name="Рисунок 33" descr="depositphotos_227434558-stock-illustration-bathroom-towel-icon-cartoon-styl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7" t="3333" r="6667" b="4444"/>
          <a:stretch/>
        </p:blipFill>
        <p:spPr bwMode="auto">
          <a:xfrm>
            <a:off x="3886200" y="1752601"/>
            <a:ext cx="1143000" cy="1135185"/>
          </a:xfrm>
          <a:prstGeom prst="rect">
            <a:avLst/>
          </a:prstGeom>
        </p:spPr>
      </p:pic>
      <p:pic>
        <p:nvPicPr>
          <p:cNvPr id="11" name="Рисунок 34" descr="3-8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8" t="12222" r="3658" b="7778"/>
          <a:stretch/>
        </p:blipFill>
        <p:spPr bwMode="auto">
          <a:xfrm>
            <a:off x="3886200" y="4419601"/>
            <a:ext cx="1219200" cy="1140031"/>
          </a:xfrm>
          <a:prstGeom prst="rect">
            <a:avLst/>
          </a:prstGeom>
        </p:spPr>
      </p:pic>
      <p:pic>
        <p:nvPicPr>
          <p:cNvPr id="12" name="Рисунок 35" descr="3-8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8" t="12222" r="3658" b="7778"/>
          <a:stretch/>
        </p:blipFill>
        <p:spPr bwMode="auto">
          <a:xfrm>
            <a:off x="2514600" y="3124200"/>
            <a:ext cx="1219200" cy="1140031"/>
          </a:xfrm>
          <a:prstGeom prst="rect">
            <a:avLst/>
          </a:prstGeom>
        </p:spPr>
      </p:pic>
      <p:pic>
        <p:nvPicPr>
          <p:cNvPr id="13" name="Рисунок 36" descr="3-82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8" t="12222" r="3658" b="7778"/>
          <a:stretch/>
        </p:blipFill>
        <p:spPr bwMode="auto">
          <a:xfrm>
            <a:off x="5410200" y="1143000"/>
            <a:ext cx="1905000" cy="1781299"/>
          </a:xfrm>
          <a:prstGeom prst="rect">
            <a:avLst/>
          </a:prstGeom>
        </p:spPr>
      </p:pic>
      <p:pic>
        <p:nvPicPr>
          <p:cNvPr id="14" name="Рисунок 37" descr="depositphotos_205556486-stock-illustration-bathroom-towel-icon-flat-style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14444" t="14444" r="14444" b="17777"/>
          <a:stretch/>
        </p:blipFill>
        <p:spPr bwMode="auto">
          <a:xfrm>
            <a:off x="1219200" y="4419600"/>
            <a:ext cx="1219200" cy="1162051"/>
          </a:xfrm>
          <a:prstGeom prst="rect">
            <a:avLst/>
          </a:prstGeom>
        </p:spPr>
      </p:pic>
      <p:pic>
        <p:nvPicPr>
          <p:cNvPr id="15" name="Рисунок 38" descr="depositphotos_205556486-stock-illustration-bathroom-towel-icon-flat-style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14444" t="14444" r="14444" b="17777"/>
          <a:stretch/>
        </p:blipFill>
        <p:spPr bwMode="auto">
          <a:xfrm>
            <a:off x="7162802" y="3048000"/>
            <a:ext cx="1838793" cy="1752599"/>
          </a:xfrm>
          <a:prstGeom prst="rect">
            <a:avLst/>
          </a:prstGeom>
        </p:spPr>
      </p:pic>
      <p:pic>
        <p:nvPicPr>
          <p:cNvPr id="16" name="Рисунок 39" descr="depositphotos_205556486-stock-illustration-bathroom-towel-icon-flat-style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14444" t="14444" r="14444" b="17777"/>
          <a:stretch/>
        </p:blipFill>
        <p:spPr bwMode="auto">
          <a:xfrm>
            <a:off x="3810000" y="3124200"/>
            <a:ext cx="1219200" cy="1162051"/>
          </a:xfrm>
          <a:prstGeom prst="rect">
            <a:avLst/>
          </a:prstGeom>
        </p:spPr>
      </p:pic>
      <p:pic>
        <p:nvPicPr>
          <p:cNvPr id="17" name="Рисунок 40" descr="depositphotos_227434558-stock-illustration-bathroom-towel-icon-cartoon-styl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7" t="3333" r="6667" b="4444"/>
          <a:stretch/>
        </p:blipFill>
        <p:spPr bwMode="auto">
          <a:xfrm>
            <a:off x="2590800" y="4419601"/>
            <a:ext cx="1143000" cy="1135185"/>
          </a:xfrm>
          <a:prstGeom prst="rect">
            <a:avLst/>
          </a:prstGeom>
        </p:spPr>
      </p:pic>
      <p:pic>
        <p:nvPicPr>
          <p:cNvPr id="18" name="Рисунок 41" descr="depositphotos_227434558-stock-illustration-bathroom-towel-icon-cartoon-styl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7" t="3333" r="6667" b="4444"/>
          <a:stretch/>
        </p:blipFill>
        <p:spPr bwMode="auto">
          <a:xfrm>
            <a:off x="1219200" y="3124201"/>
            <a:ext cx="1143000" cy="1135185"/>
          </a:xfrm>
          <a:prstGeom prst="rect">
            <a:avLst/>
          </a:prstGeom>
        </p:spPr>
      </p:pic>
      <p:pic>
        <p:nvPicPr>
          <p:cNvPr id="19" name="Рисунок 42" descr="depositphotos_227434558-stock-illustration-bathroom-towel-icon-cartoon-style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7" t="3333" r="6667" b="4444"/>
          <a:stretch/>
        </p:blipFill>
        <p:spPr bwMode="auto">
          <a:xfrm>
            <a:off x="5321937" y="4191000"/>
            <a:ext cx="1764665" cy="1752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on5.jpg"/>
          <p:cNvPicPr>
            <a:picLocks noChangeAspect="1"/>
          </p:cNvPicPr>
          <p:nvPr/>
        </p:nvPicPr>
        <p:blipFill>
          <a:blip r:embed="rId2"/>
          <a:srcRect r="399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3" descr="car-clipart-clipart-muddy-442906-6973004.jpg"/>
          <p:cNvPicPr>
            <a:picLocks noChangeAspect="1"/>
          </p:cNvPicPr>
          <p:nvPr/>
        </p:nvPicPr>
        <p:blipFill>
          <a:blip r:embed="rId3"/>
          <a:srcRect b="8332"/>
          <a:stretch/>
        </p:blipFill>
        <p:spPr bwMode="auto">
          <a:xfrm>
            <a:off x="3733800" y="3429000"/>
            <a:ext cx="1529022" cy="2286000"/>
          </a:xfrm>
          <a:prstGeom prst="rect">
            <a:avLst/>
          </a:prstGeom>
        </p:spPr>
      </p:pic>
      <p:pic>
        <p:nvPicPr>
          <p:cNvPr id="6" name="Рисунок 4" descr="маленькая-девочка-играя-в-грязи-121178005.jpg"/>
          <p:cNvPicPr>
            <a:picLocks noChangeAspect="1"/>
          </p:cNvPicPr>
          <p:nvPr/>
        </p:nvPicPr>
        <p:blipFill>
          <a:blip r:embed="rId4"/>
          <a:srcRect l="9375" r="9375"/>
          <a:stretch/>
        </p:blipFill>
        <p:spPr bwMode="auto">
          <a:xfrm>
            <a:off x="6629402" y="3429000"/>
            <a:ext cx="1547813" cy="2286000"/>
          </a:xfrm>
          <a:prstGeom prst="rect">
            <a:avLst/>
          </a:prstGeom>
        </p:spPr>
      </p:pic>
      <p:pic>
        <p:nvPicPr>
          <p:cNvPr id="7" name="Рисунок 5" descr="ми-ая-евушка-с-bacterias-на-его-руках-42763366.jpg"/>
          <p:cNvPicPr>
            <a:picLocks noChangeAspect="1"/>
          </p:cNvPicPr>
          <p:nvPr/>
        </p:nvPicPr>
        <p:blipFill>
          <a:blip r:embed="rId5"/>
          <a:srcRect r="28125"/>
          <a:stretch/>
        </p:blipFill>
        <p:spPr bwMode="auto">
          <a:xfrm>
            <a:off x="990600" y="3429000"/>
            <a:ext cx="1524000" cy="2286000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 bwMode="auto">
          <a:xfrm>
            <a:off x="838200" y="381001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Дети гуляли на улице и испачкались. Вернулись домой и пошли мыть руки. Девочка с желтыми волосами не любит розовый и белый цвет и обожает желтый. Девочка с хвостиками не любит зеленый цвет. Какое мыло использовал каждый малыш?</a:t>
            </a:r>
          </a:p>
        </p:txBody>
      </p:sp>
      <p:pic>
        <p:nvPicPr>
          <p:cNvPr id="9" name="Рисунок 7" descr="img3.jp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410200" y="1828800"/>
            <a:ext cx="1041400" cy="762000"/>
          </a:xfrm>
          <a:prstGeom prst="rect">
            <a:avLst/>
          </a:prstGeom>
        </p:spPr>
      </p:pic>
      <p:pic>
        <p:nvPicPr>
          <p:cNvPr id="10" name="Рисунок 9" descr="mylo-risunok.jp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962400" y="1828800"/>
            <a:ext cx="1053760" cy="762000"/>
          </a:xfrm>
          <a:prstGeom prst="rect">
            <a:avLst/>
          </a:prstGeom>
        </p:spPr>
      </p:pic>
      <p:pic>
        <p:nvPicPr>
          <p:cNvPr id="11" name="Рисунок 10" descr="depositphotos_24579791-stock-photo-soap-and-soap-box.jpg"/>
          <p:cNvPicPr>
            <a:picLocks noChangeAspect="1"/>
          </p:cNvPicPr>
          <p:nvPr/>
        </p:nvPicPr>
        <p:blipFill>
          <a:blip r:embed="rId8"/>
          <a:srcRect l="18605" t="14008" r="20930" b="8947"/>
          <a:stretch/>
        </p:blipFill>
        <p:spPr bwMode="auto">
          <a:xfrm>
            <a:off x="2514600" y="1828800"/>
            <a:ext cx="1066800" cy="762000"/>
          </a:xfrm>
          <a:prstGeom prst="rect">
            <a:avLst/>
          </a:prstGeom>
        </p:spPr>
      </p:pic>
      <p:pic>
        <p:nvPicPr>
          <p:cNvPr id="12" name="Рисунок 11" descr="mylo-risunok.jp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696200" y="5181600"/>
            <a:ext cx="1053760" cy="762000"/>
          </a:xfrm>
          <a:prstGeom prst="rect">
            <a:avLst/>
          </a:prstGeom>
        </p:spPr>
      </p:pic>
      <p:pic>
        <p:nvPicPr>
          <p:cNvPr id="13" name="Рисунок 12" descr="depositphotos_24579791-stock-photo-soap-and-soap-box.jpg"/>
          <p:cNvPicPr>
            <a:picLocks noChangeAspect="1"/>
          </p:cNvPicPr>
          <p:nvPr/>
        </p:nvPicPr>
        <p:blipFill>
          <a:blip r:embed="rId8"/>
          <a:srcRect l="18605" t="14008" r="20930" b="8947"/>
          <a:stretch/>
        </p:blipFill>
        <p:spPr bwMode="auto">
          <a:xfrm>
            <a:off x="4876800" y="5257800"/>
            <a:ext cx="1066800" cy="762000"/>
          </a:xfrm>
          <a:prstGeom prst="rect">
            <a:avLst/>
          </a:prstGeom>
        </p:spPr>
      </p:pic>
      <p:pic>
        <p:nvPicPr>
          <p:cNvPr id="14" name="Рисунок 13" descr="img3.jp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209800" y="5257800"/>
            <a:ext cx="1041400" cy="762000"/>
          </a:xfrm>
          <a:prstGeom prst="rect">
            <a:avLst/>
          </a:prstGeom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 bwMode="auto">
          <a:xfrm>
            <a:off x="8458200" y="6248400"/>
            <a:ext cx="685800" cy="6096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/>
          <p:nvPr/>
        </p:nvPicPr>
        <p:blipFill>
          <a:blip r:embed="rId2"/>
          <a:stretch/>
        </p:blipFill>
        <p:spPr bwMode="auto">
          <a:xfrm>
            <a:off x="381000" y="304799"/>
            <a:ext cx="4191000" cy="60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2"/>
          <p:cNvPicPr/>
          <p:nvPr/>
        </p:nvPicPr>
        <p:blipFill>
          <a:blip r:embed="rId3"/>
          <a:stretch/>
        </p:blipFill>
        <p:spPr bwMode="auto">
          <a:xfrm>
            <a:off x="4724399" y="381001"/>
            <a:ext cx="4114800" cy="5943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 b="34175"/>
          <a:stretch/>
        </p:blipFill>
        <p:spPr bwMode="auto">
          <a:xfrm>
            <a:off x="685800" y="990600"/>
            <a:ext cx="7992208" cy="4343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gon.rospotrebnadzor.ru/upload/pictures_inside_article/92b/yu7vgbbraeul5my563u0sc6n6gbmxe7w/q7WMa8USGi4MfuIO4Xcat0R2lddS8I0VsDa66xxM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524000" y="533400"/>
            <a:ext cx="6066634" cy="4267807"/>
          </a:xfrm>
          <a:prstGeom prst="rect">
            <a:avLst/>
          </a:prstGeom>
          <a:noFill/>
        </p:spPr>
      </p:pic>
      <p:sp>
        <p:nvSpPr>
          <p:cNvPr id="5" name="Прямоугольник 1"/>
          <p:cNvSpPr/>
          <p:nvPr/>
        </p:nvSpPr>
        <p:spPr bwMode="auto">
          <a:xfrm>
            <a:off x="685799" y="5029200"/>
            <a:ext cx="7377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latin typeface="Avenir_Cyr_Medium"/>
              </a:rPr>
              <a:t>31 марта 2025 года исполнилось 143 года со дня рождения Корнея Ивановича Чуковского (Николай Васильевич Корнейчуков) - русского и советского поэта, публициста, критика, переводчика и литературоведа, известного, в первую очередь, детскими сказками в стихах и прозе.</a:t>
            </a:r>
            <a:endParaRPr lang="ru-RU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838200" y="381000"/>
            <a:ext cx="7924800" cy="60036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D:\Ирина\Работа\Санпросвет\Моем руки\MnWSNX0uGNo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371600" y="381000"/>
            <a:ext cx="6781800" cy="62744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57200" y="514594"/>
            <a:ext cx="8382000" cy="57207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c.pics.livejournal.com/eltoledo/8027480/255109/255109_original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33400" y="152400"/>
            <a:ext cx="3126420" cy="3883752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890805" y="152400"/>
            <a:ext cx="2867589" cy="378833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5" descr="https://i.pinimg.com/originals/e1/d7/1f/e1d71fb5049272a8bc56b5d1deced983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48695" y="2819400"/>
            <a:ext cx="4127437" cy="3305175"/>
          </a:xfrm>
          <a:prstGeom prst="rect">
            <a:avLst/>
          </a:prstGeom>
          <a:noFill/>
        </p:spPr>
      </p:pic>
      <p:pic>
        <p:nvPicPr>
          <p:cNvPr id="7" name="Picture 7" descr="Picture background"/>
          <p:cNvPicPr>
            <a:picLocks noChangeAspect="1" noChangeArrowheads="1" noCrop="1"/>
          </p:cNvPicPr>
          <p:nvPr/>
        </p:nvPicPr>
        <p:blipFill>
          <a:blip r:embed="rId6"/>
          <a:stretch/>
        </p:blipFill>
        <p:spPr bwMode="auto">
          <a:xfrm>
            <a:off x="4038600" y="2819400"/>
            <a:ext cx="4572000" cy="33051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/>
          <p:nvPr/>
        </p:nvSpPr>
        <p:spPr bwMode="auto">
          <a:xfrm>
            <a:off x="2895600" y="304800"/>
            <a:ext cx="4365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rgbClr val="263238"/>
                </a:solidFill>
                <a:latin typeface="Avenir_Cyr_Medium"/>
              </a:rPr>
              <a:t>Памятники Мойдодыру</a:t>
            </a:r>
            <a:endParaRPr lang="ru-RU" sz="2800"/>
          </a:p>
        </p:txBody>
      </p:sp>
      <p:pic>
        <p:nvPicPr>
          <p:cNvPr id="5" name="Picture 2" descr="https://cgon.rospotrebnadzor.ru/upload/pictures_inside_article/218/m4zn2skifpzow925cimpp7i5hgr55xeo/ArGHAbVP9gTvEr2A9KJVId62GbkOTGURFKh0oZkl.jpeg"/>
          <p:cNvPicPr>
            <a:picLocks noChangeAspect="1" noChangeArrowheads="1"/>
          </p:cNvPicPr>
          <p:nvPr/>
        </p:nvPicPr>
        <p:blipFill>
          <a:blip r:embed="rId3"/>
          <a:srcRect l="20299" t="28171" r="9614" b="19585"/>
          <a:stretch/>
        </p:blipFill>
        <p:spPr bwMode="auto">
          <a:xfrm>
            <a:off x="762000" y="1143000"/>
            <a:ext cx="5290055" cy="5257800"/>
          </a:xfrm>
          <a:prstGeom prst="rect">
            <a:avLst/>
          </a:prstGeom>
          <a:noFill/>
        </p:spPr>
      </p:pic>
      <p:sp>
        <p:nvSpPr>
          <p:cNvPr id="6" name="TextBox 2"/>
          <p:cNvSpPr txBox="1"/>
          <p:nvPr/>
        </p:nvSpPr>
        <p:spPr bwMode="auto">
          <a:xfrm>
            <a:off x="6172200" y="3079402"/>
            <a:ext cx="289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/>
              <a:t>г.  Москва</a:t>
            </a:r>
            <a:endParaRPr/>
          </a:p>
          <a:p>
            <a:pPr>
              <a:defRPr/>
            </a:pPr>
            <a:r>
              <a:rPr lang="ru-RU" sz="2800" b="1"/>
              <a:t>парк «Сокольники»</a:t>
            </a:r>
          </a:p>
        </p:txBody>
      </p:sp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341263" y="1676400"/>
            <a:ext cx="2557473" cy="110788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gon.rospotrebnadzor.ru/upload/pictures_inside_article/b7c/yez33zdvowe4ogjtfcrow87fjvrdod2t/D3wgiymcQIcCu3xUCnTkVkMOV6WBPKToLgHYKxku.png"/>
          <p:cNvPicPr>
            <a:picLocks noChangeAspect="1" noChangeArrowheads="1"/>
          </p:cNvPicPr>
          <p:nvPr/>
        </p:nvPicPr>
        <p:blipFill>
          <a:blip r:embed="rId3"/>
          <a:srcRect l="27809" r="18061" b="-2831"/>
          <a:stretch/>
        </p:blipFill>
        <p:spPr bwMode="auto">
          <a:xfrm>
            <a:off x="914400" y="1118568"/>
            <a:ext cx="3800559" cy="4780526"/>
          </a:xfrm>
          <a:prstGeom prst="rect">
            <a:avLst/>
          </a:prstGeom>
          <a:noFill/>
        </p:spPr>
      </p:pic>
      <p:sp>
        <p:nvSpPr>
          <p:cNvPr id="5" name="Прямоугольник 1"/>
          <p:cNvSpPr/>
          <p:nvPr/>
        </p:nvSpPr>
        <p:spPr bwMode="auto">
          <a:xfrm>
            <a:off x="2209800" y="457200"/>
            <a:ext cx="4365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2800" b="1">
                <a:solidFill>
                  <a:srgbClr val="263238"/>
                </a:solidFill>
                <a:latin typeface="Avenir_Cyr_Medium"/>
              </a:rPr>
              <a:t>Памятники Мойдодыру</a:t>
            </a:r>
            <a:endParaRPr lang="ru-RU" sz="2800">
              <a:solidFill>
                <a:prstClr val="black"/>
              </a:solidFill>
            </a:endParaRPr>
          </a:p>
        </p:txBody>
      </p:sp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486400" y="1447800"/>
            <a:ext cx="2557473" cy="1107881"/>
          </a:xfrm>
          <a:prstGeom prst="rect">
            <a:avLst/>
          </a:prstGeom>
          <a:noFill/>
        </p:spPr>
      </p:pic>
      <p:sp>
        <p:nvSpPr>
          <p:cNvPr id="7" name="Прямоугольник 2"/>
          <p:cNvSpPr/>
          <p:nvPr/>
        </p:nvSpPr>
        <p:spPr bwMode="auto">
          <a:xfrm>
            <a:off x="5257800" y="3139499"/>
            <a:ext cx="355283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>
                <a:latin typeface="YS Text"/>
              </a:rPr>
              <a:t>г. Казань</a:t>
            </a:r>
            <a:endParaRPr/>
          </a:p>
          <a:p>
            <a:pPr>
              <a:defRPr/>
            </a:pPr>
            <a:r>
              <a:rPr lang="ru-RU" sz="2800" b="1">
                <a:latin typeface="YS Text"/>
              </a:rPr>
              <a:t>ул. Гаврилова, д. 5</a:t>
            </a:r>
            <a:endParaRPr lang="ru-RU" sz="28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bs.twimg.com/media/D1CZMKVWsAAIEen.jpg:larg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143000" y="381000"/>
            <a:ext cx="6499928" cy="4874946"/>
          </a:xfrm>
          <a:prstGeom prst="rect">
            <a:avLst/>
          </a:prstGeom>
          <a:noFill/>
        </p:spPr>
      </p:pic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57200" y="5105400"/>
            <a:ext cx="2557473" cy="1107881"/>
          </a:xfrm>
          <a:prstGeom prst="rect">
            <a:avLst/>
          </a:prstGeom>
          <a:noFill/>
        </p:spPr>
      </p:pic>
      <p:sp>
        <p:nvSpPr>
          <p:cNvPr id="6" name="Прямоугольник 1"/>
          <p:cNvSpPr/>
          <p:nvPr/>
        </p:nvSpPr>
        <p:spPr bwMode="auto">
          <a:xfrm>
            <a:off x="3200400" y="5562600"/>
            <a:ext cx="39086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>
                <a:latin typeface="YS Text"/>
              </a:rPr>
              <a:t>г. Великий Новгород</a:t>
            </a:r>
            <a:endParaRPr/>
          </a:p>
          <a:p>
            <a:pPr>
              <a:defRPr/>
            </a:pPr>
            <a:r>
              <a:rPr lang="ru-RU" b="1">
                <a:latin typeface="YS Text"/>
              </a:rPr>
              <a:t>пр. Александра Корсунова, д. 30</a:t>
            </a:r>
            <a:endParaRPr lang="ru-RU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/>
          <p:nvPr/>
        </p:nvSpPr>
        <p:spPr bwMode="auto">
          <a:xfrm>
            <a:off x="838200" y="381000"/>
            <a:ext cx="3276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«Ах ты, гадкий, ах ты, грязный,</a:t>
            </a:r>
            <a:endParaRPr/>
          </a:p>
          <a:p>
            <a:pPr>
              <a:defRPr/>
            </a:pPr>
            <a:r>
              <a:rPr lang="ru-RU"/>
              <a:t>Неумытый поросёнок!</a:t>
            </a:r>
            <a:endParaRPr/>
          </a:p>
          <a:p>
            <a:pPr>
              <a:defRPr/>
            </a:pPr>
            <a:r>
              <a:rPr lang="ru-RU"/>
              <a:t>Ты чернее трубочиста,</a:t>
            </a:r>
            <a:endParaRPr/>
          </a:p>
          <a:p>
            <a:pPr>
              <a:defRPr/>
            </a:pPr>
            <a:r>
              <a:rPr lang="ru-RU"/>
              <a:t>Полюбуйся на себя:</a:t>
            </a:r>
            <a:endParaRPr/>
          </a:p>
          <a:p>
            <a:pPr>
              <a:defRPr/>
            </a:pPr>
            <a:r>
              <a:rPr lang="ru-RU"/>
              <a:t>У тебя на шее вакса,</a:t>
            </a:r>
            <a:endParaRPr/>
          </a:p>
          <a:p>
            <a:pPr>
              <a:defRPr/>
            </a:pPr>
            <a:r>
              <a:rPr lang="ru-RU"/>
              <a:t>У тебя под носом клякса,</a:t>
            </a:r>
            <a:endParaRPr/>
          </a:p>
          <a:p>
            <a:pPr>
              <a:defRPr/>
            </a:pPr>
            <a:r>
              <a:rPr lang="ru-RU"/>
              <a:t>У тебя такие руки,</a:t>
            </a:r>
            <a:endParaRPr/>
          </a:p>
          <a:p>
            <a:pPr>
              <a:defRPr/>
            </a:pPr>
            <a:r>
              <a:rPr lang="ru-RU"/>
              <a:t>Что сбежали даже брюки,</a:t>
            </a:r>
            <a:endParaRPr/>
          </a:p>
          <a:p>
            <a:pPr>
              <a:defRPr/>
            </a:pPr>
            <a:r>
              <a:rPr lang="ru-RU"/>
              <a:t>Даже брюки, даже брюки</a:t>
            </a:r>
            <a:endParaRPr/>
          </a:p>
          <a:p>
            <a:pPr>
              <a:defRPr/>
            </a:pPr>
            <a:r>
              <a:rPr lang="ru-RU"/>
              <a:t>Убежали от тебя.»</a:t>
            </a:r>
          </a:p>
        </p:txBody>
      </p:sp>
      <p:sp>
        <p:nvSpPr>
          <p:cNvPr id="5" name="Прямоугольник 2"/>
          <p:cNvSpPr/>
          <p:nvPr/>
        </p:nvSpPr>
        <p:spPr bwMode="auto">
          <a:xfrm>
            <a:off x="5015039" y="416065"/>
            <a:ext cx="3276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«Вот теперь тебя люблю я,</a:t>
            </a:r>
            <a:endParaRPr/>
          </a:p>
          <a:p>
            <a:pPr>
              <a:defRPr/>
            </a:pPr>
            <a:r>
              <a:rPr lang="ru-RU"/>
              <a:t>Вот теперь тебя хвалю я!</a:t>
            </a:r>
            <a:endParaRPr/>
          </a:p>
          <a:p>
            <a:pPr>
              <a:defRPr/>
            </a:pPr>
            <a:r>
              <a:rPr lang="ru-RU"/>
              <a:t>Наконец-то ты, грязнуля,</a:t>
            </a:r>
            <a:endParaRPr/>
          </a:p>
          <a:p>
            <a:pPr>
              <a:defRPr/>
            </a:pPr>
            <a:r>
              <a:rPr lang="ru-RU"/>
              <a:t>Мойдодыру угодил!»</a:t>
            </a:r>
            <a:endParaRPr/>
          </a:p>
          <a:p>
            <a:pPr>
              <a:defRPr/>
            </a:pPr>
            <a:r>
              <a:rPr lang="ru-RU"/>
              <a:t>Надо, надо умываться</a:t>
            </a:r>
            <a:endParaRPr/>
          </a:p>
          <a:p>
            <a:pPr>
              <a:defRPr/>
            </a:pPr>
            <a:r>
              <a:rPr lang="ru-RU"/>
              <a:t>По утрам и вечерам,</a:t>
            </a:r>
            <a:endParaRPr/>
          </a:p>
          <a:p>
            <a:pPr>
              <a:defRPr/>
            </a:pPr>
            <a:r>
              <a:rPr lang="ru-RU"/>
              <a:t>А нечистым</a:t>
            </a:r>
            <a:endParaRPr/>
          </a:p>
          <a:p>
            <a:pPr>
              <a:defRPr/>
            </a:pPr>
            <a:r>
              <a:rPr lang="ru-RU"/>
              <a:t>Трубочистам —</a:t>
            </a:r>
            <a:endParaRPr/>
          </a:p>
          <a:p>
            <a:pPr>
              <a:defRPr/>
            </a:pPr>
            <a:r>
              <a:rPr lang="ru-RU"/>
              <a:t>Стыд и срам!</a:t>
            </a:r>
            <a:endParaRPr/>
          </a:p>
          <a:p>
            <a:pPr>
              <a:defRPr/>
            </a:pPr>
            <a:r>
              <a:rPr lang="ru-RU"/>
              <a:t>Стыд и срам!</a:t>
            </a:r>
            <a:endParaRPr/>
          </a:p>
        </p:txBody>
      </p:sp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843867" y="3352800"/>
            <a:ext cx="5147734" cy="2895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D:\Ирина\Работа\Санпросвет\Моем руки\tzrHDp4ithY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10860" y="592728"/>
            <a:ext cx="2319338" cy="3280792"/>
          </a:xfrm>
          <a:prstGeom prst="rect">
            <a:avLst/>
          </a:prstGeom>
          <a:noFill/>
        </p:spPr>
      </p:pic>
      <p:sp>
        <p:nvSpPr>
          <p:cNvPr id="5" name="TextBox 1"/>
          <p:cNvSpPr txBox="1"/>
          <p:nvPr/>
        </p:nvSpPr>
        <p:spPr bwMode="auto">
          <a:xfrm>
            <a:off x="1570529" y="457200"/>
            <a:ext cx="594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7200" b="1">
                <a:solidFill>
                  <a:srgbClr val="FF0000"/>
                </a:solidFill>
              </a:rPr>
              <a:t>Почему </a:t>
            </a:r>
            <a:endParaRPr/>
          </a:p>
          <a:p>
            <a:pPr algn="ctr">
              <a:defRPr/>
            </a:pPr>
            <a:r>
              <a:rPr lang="ru-RU" sz="7200" b="1">
                <a:solidFill>
                  <a:srgbClr val="FF0000"/>
                </a:solidFill>
              </a:rPr>
              <a:t>нужно мыть руки?</a:t>
            </a:r>
          </a:p>
        </p:txBody>
      </p:sp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285999" y="1752599"/>
            <a:ext cx="4952999" cy="4953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676</Words>
  <Application>Microsoft Office PowerPoint</Application>
  <DocSecurity>0</DocSecurity>
  <PresentationFormat>Экран (4:3)</PresentationFormat>
  <Paragraphs>60</Paragraphs>
  <Slides>21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Avenir_Cyr_Medium</vt:lpstr>
      <vt:lpstr>Calibri</vt:lpstr>
      <vt:lpstr>Times New Roman</vt:lpstr>
      <vt:lpstr>YS Text</vt:lpstr>
      <vt:lpstr>Office Theme</vt:lpstr>
      <vt:lpstr>О правилах личной гигиены в произведениях К.И. Чуковского «Мойдодыр».  Правила мытья рук.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User</dc:creator>
  <cp:keywords/>
  <dc:description/>
  <cp:lastModifiedBy>Win10</cp:lastModifiedBy>
  <cp:revision>46</cp:revision>
  <dcterms:created xsi:type="dcterms:W3CDTF">2020-05-27T07:41:08Z</dcterms:created>
  <dcterms:modified xsi:type="dcterms:W3CDTF">2026-02-17T08:18:47Z</dcterms:modified>
  <cp:category/>
  <dc:identifier/>
  <cp:contentStatus/>
  <dc:language/>
  <cp:version/>
</cp:coreProperties>
</file>